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Default Extension="tiff" ContentType="image/tif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60" r:id="rId2"/>
    <p:sldId id="257" r:id="rId3"/>
    <p:sldId id="264" r:id="rId4"/>
    <p:sldId id="280" r:id="rId5"/>
    <p:sldId id="265" r:id="rId6"/>
    <p:sldId id="278" r:id="rId7"/>
    <p:sldId id="279" r:id="rId8"/>
    <p:sldId id="266" r:id="rId9"/>
    <p:sldId id="267" r:id="rId10"/>
    <p:sldId id="281" r:id="rId11"/>
    <p:sldId id="268" r:id="rId12"/>
    <p:sldId id="269" r:id="rId13"/>
    <p:sldId id="282" r:id="rId14"/>
    <p:sldId id="283" r:id="rId15"/>
    <p:sldId id="285" r:id="rId16"/>
    <p:sldId id="284" r:id="rId17"/>
    <p:sldId id="286" r:id="rId18"/>
    <p:sldId id="289" r:id="rId19"/>
    <p:sldId id="288" r:id="rId20"/>
    <p:sldId id="287" r:id="rId21"/>
    <p:sldId id="270" r:id="rId22"/>
    <p:sldId id="271" r:id="rId23"/>
    <p:sldId id="273" r:id="rId24"/>
    <p:sldId id="274" r:id="rId25"/>
    <p:sldId id="291" r:id="rId26"/>
    <p:sldId id="292" r:id="rId27"/>
    <p:sldId id="275" r:id="rId28"/>
    <p:sldId id="293" r:id="rId29"/>
    <p:sldId id="310" r:id="rId30"/>
    <p:sldId id="311" r:id="rId31"/>
    <p:sldId id="309" r:id="rId32"/>
    <p:sldId id="308" r:id="rId33"/>
    <p:sldId id="307" r:id="rId34"/>
    <p:sldId id="305" r:id="rId35"/>
    <p:sldId id="313" r:id="rId36"/>
    <p:sldId id="312" r:id="rId37"/>
    <p:sldId id="304" r:id="rId38"/>
    <p:sldId id="302" r:id="rId39"/>
    <p:sldId id="314" r:id="rId40"/>
    <p:sldId id="301" r:id="rId41"/>
    <p:sldId id="299" r:id="rId42"/>
    <p:sldId id="315" r:id="rId43"/>
    <p:sldId id="298" r:id="rId44"/>
    <p:sldId id="297" r:id="rId45"/>
    <p:sldId id="296" r:id="rId46"/>
    <p:sldId id="295" r:id="rId47"/>
    <p:sldId id="294" r:id="rId48"/>
    <p:sldId id="277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283" autoAdjust="0"/>
  </p:normalViewPr>
  <p:slideViewPr>
    <p:cSldViewPr>
      <p:cViewPr varScale="1">
        <p:scale>
          <a:sx n="53" d="100"/>
          <a:sy n="53" d="100"/>
        </p:scale>
        <p:origin x="-1171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36BC9-7DCA-4F55-AEAF-73F0098EB607}" type="datetimeFigureOut">
              <a:rPr lang="ru-RU" smtClean="0"/>
              <a:pPr/>
              <a:t>29.10.2016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D76AD2-6339-4BA3-B497-F714FEA6A34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76AD2-6339-4BA3-B497-F714FEA6A349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76AD2-6339-4BA3-B497-F714FEA6A349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76AD2-6339-4BA3-B497-F714FEA6A349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76AD2-6339-4BA3-B497-F714FEA6A349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76AD2-6339-4BA3-B497-F714FEA6A349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76AD2-6339-4BA3-B497-F714FEA6A349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76AD2-6339-4BA3-B497-F714FEA6A349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76AD2-6339-4BA3-B497-F714FEA6A349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76AD2-6339-4BA3-B497-F714FEA6A349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76AD2-6339-4BA3-B497-F714FEA6A349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76AD2-6339-4BA3-B497-F714FEA6A349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76AD2-6339-4BA3-B497-F714FEA6A349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76AD2-6339-4BA3-B497-F714FEA6A349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76AD2-6339-4BA3-B497-F714FEA6A349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76AD2-6339-4BA3-B497-F714FEA6A349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76AD2-6339-4BA3-B497-F714FEA6A349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76AD2-6339-4BA3-B497-F714FEA6A349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76AD2-6339-4BA3-B497-F714FEA6A349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76AD2-6339-4BA3-B497-F714FEA6A349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76AD2-6339-4BA3-B497-F714FEA6A349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76AD2-6339-4BA3-B497-F714FEA6A349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76AD2-6339-4BA3-B497-F714FEA6A349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76AD2-6339-4BA3-B497-F714FEA6A349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76AD2-6339-4BA3-B497-F714FEA6A349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76AD2-6339-4BA3-B497-F714FEA6A349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76AD2-6339-4BA3-B497-F714FEA6A349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76AD2-6339-4BA3-B497-F714FEA6A349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76AD2-6339-4BA3-B497-F714FEA6A349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76AD2-6339-4BA3-B497-F714FEA6A349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76AD2-6339-4BA3-B497-F714FEA6A349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76AD2-6339-4BA3-B497-F714FEA6A349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76AD2-6339-4BA3-B497-F714FEA6A349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76AD2-6339-4BA3-B497-F714FEA6A349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76AD2-6339-4BA3-B497-F714FEA6A349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76AD2-6339-4BA3-B497-F714FEA6A349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76AD2-6339-4BA3-B497-F714FEA6A349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76AD2-6339-4BA3-B497-F714FEA6A349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76AD2-6339-4BA3-B497-F714FEA6A349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76AD2-6339-4BA3-B497-F714FEA6A349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76AD2-6339-4BA3-B497-F714FEA6A349}" type="slidenum">
              <a:rPr lang="ru-RU" smtClean="0"/>
              <a:pPr/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76AD2-6339-4BA3-B497-F714FEA6A349}" type="slidenum">
              <a:rPr lang="ru-RU" smtClean="0"/>
              <a:pPr/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76AD2-6339-4BA3-B497-F714FEA6A349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76AD2-6339-4BA3-B497-F714FEA6A349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76AD2-6339-4BA3-B497-F714FEA6A349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76AD2-6339-4BA3-B497-F714FEA6A349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76AD2-6339-4BA3-B497-F714FEA6A349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FD068-424F-4B7C-9C91-3E4461EB549A}" type="datetimeFigureOut">
              <a:rPr lang="ru-RU" smtClean="0"/>
              <a:pPr/>
              <a:t>29.10.2016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8CF09-950D-49E4-B6AD-D316541D37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FD068-424F-4B7C-9C91-3E4461EB549A}" type="datetimeFigureOut">
              <a:rPr lang="ru-RU" smtClean="0"/>
              <a:pPr/>
              <a:t>29.10.2016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8CF09-950D-49E4-B6AD-D316541D37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FD068-424F-4B7C-9C91-3E4461EB549A}" type="datetimeFigureOut">
              <a:rPr lang="ru-RU" smtClean="0"/>
              <a:pPr/>
              <a:t>29.10.2016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8CF09-950D-49E4-B6AD-D316541D37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FD068-424F-4B7C-9C91-3E4461EB549A}" type="datetimeFigureOut">
              <a:rPr lang="ru-RU" smtClean="0"/>
              <a:pPr/>
              <a:t>29.10.2016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8CF09-950D-49E4-B6AD-D316541D37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FD068-424F-4B7C-9C91-3E4461EB549A}" type="datetimeFigureOut">
              <a:rPr lang="ru-RU" smtClean="0"/>
              <a:pPr/>
              <a:t>29.10.2016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8CF09-950D-49E4-B6AD-D316541D37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FD068-424F-4B7C-9C91-3E4461EB549A}" type="datetimeFigureOut">
              <a:rPr lang="ru-RU" smtClean="0"/>
              <a:pPr/>
              <a:t>29.10.2016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8CF09-950D-49E4-B6AD-D316541D37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FD068-424F-4B7C-9C91-3E4461EB549A}" type="datetimeFigureOut">
              <a:rPr lang="ru-RU" smtClean="0"/>
              <a:pPr/>
              <a:t>29.10.2016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8CF09-950D-49E4-B6AD-D316541D37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FD068-424F-4B7C-9C91-3E4461EB549A}" type="datetimeFigureOut">
              <a:rPr lang="ru-RU" smtClean="0"/>
              <a:pPr/>
              <a:t>29.10.2016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8CF09-950D-49E4-B6AD-D316541D37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FD068-424F-4B7C-9C91-3E4461EB549A}" type="datetimeFigureOut">
              <a:rPr lang="ru-RU" smtClean="0"/>
              <a:pPr/>
              <a:t>29.10.2016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8CF09-950D-49E4-B6AD-D316541D37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FD068-424F-4B7C-9C91-3E4461EB549A}" type="datetimeFigureOut">
              <a:rPr lang="ru-RU" smtClean="0"/>
              <a:pPr/>
              <a:t>29.10.2016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8CF09-950D-49E4-B6AD-D316541D37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FD068-424F-4B7C-9C91-3E4461EB549A}" type="datetimeFigureOut">
              <a:rPr lang="ru-RU" smtClean="0"/>
              <a:pPr/>
              <a:t>29.10.2016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8CF09-950D-49E4-B6AD-D316541D37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FD068-424F-4B7C-9C91-3E4461EB549A}" type="datetimeFigureOut">
              <a:rPr lang="ru-RU" smtClean="0"/>
              <a:pPr/>
              <a:t>29.10.2016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8CF09-950D-49E4-B6AD-D316541D37D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7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1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hyperlink" Target="http://www.liveinternet.ru/app/fotograf/index.php?s=photo_viewer&amp;ev=photo_view&amp;uid=3917072&amp;bid=3917072&amp;pid=1318617&amp;id=4587543&amp;mode=this" TargetMode="Externa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andex.ru/images/search?p=26&amp;text=%D0%BA%D0%B0%D1%80%D1%82%D0%B0%20%D1%85%D1%83%D0%B4%D0%BE%D0%B6%D0%B5%D1%81%D1%82%D0%B2%D0%B5%D0%BD%D0%BD%D1%8B%D1%85%20%D1%80%D0%BE%D1%81%D0%BF%D0%B8%D1%81%D0%B5%D0%B9%20%D0%BF%D0%BE%20%D0%B4%D0%B5%D1%80%D0%B5%D0%B2%D1%83%20%D0%90%D1%80%D1%85%D0%B0%D0%BD%D0%B3%D0%B5%D0%BB%D1%8C%D1%81%D0%BA%D0%BE%D0%B9%20%D0%BE%D0%B1%D0%BB%D0%B0%D1%81%D1%82%D0%B8&amp;img_url=http://iamruss.ru/wp-content/uploads/2014/07/mezenskaya-rospis.jpg&amp;pos=783&amp;rpt=simage" TargetMode="External"/><Relationship Id="rId11" Type="http://schemas.openxmlformats.org/officeDocument/2006/relationships/image" Target="../media/image10.jpeg"/><Relationship Id="rId5" Type="http://schemas.openxmlformats.org/officeDocument/2006/relationships/image" Target="../media/image5.png"/><Relationship Id="rId10" Type="http://schemas.openxmlformats.org/officeDocument/2006/relationships/image" Target="../media/image9.jpeg"/><Relationship Id="rId4" Type="http://schemas.openxmlformats.org/officeDocument/2006/relationships/image" Target="../media/image4.pn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10.jpe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1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2.jpeg"/><Relationship Id="rId9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1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7.jpe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1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9.jpeg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1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9.jpeg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8.jpeg"/><Relationship Id="rId5" Type="http://schemas.openxmlformats.org/officeDocument/2006/relationships/hyperlink" Target="https://yandex.ru/images/search?p=26&amp;text=%D0%BA%D0%B0%D1%80%D1%82%D0%B0%20%D1%85%D1%83%D0%B4%D0%BE%D0%B6%D0%B5%D1%81%D1%82%D0%B2%D0%B5%D0%BD%D0%BD%D1%8B%D1%85%20%D1%80%D0%BE%D1%81%D0%BF%D0%B8%D1%81%D0%B5%D0%B9%20%D0%BF%D0%BE%20%D0%B4%D0%B5%D1%80%D0%B5%D0%B2%D1%83%20%D0%90%D1%80%D1%85%D0%B0%D0%BD%D0%B3%D0%B5%D0%BB%D1%8C%D1%81%D0%BA%D0%BE%D0%B9%20%D0%BE%D0%B1%D0%BB%D0%B0%D1%81%D1%82%D0%B8&amp;img_url=http://iamruss.ru/wp-content/uploads/2014/07/mezenskaya-rospis.jpg&amp;pos=783&amp;rpt=simage" TargetMode="External"/><Relationship Id="rId10" Type="http://schemas.openxmlformats.org/officeDocument/2006/relationships/image" Target="../media/image11.jpeg"/><Relationship Id="rId4" Type="http://schemas.openxmlformats.org/officeDocument/2006/relationships/image" Target="../media/image2.jpeg"/><Relationship Id="rId9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1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2.jpeg"/><Relationship Id="rId9" Type="http://schemas.openxmlformats.org/officeDocument/2006/relationships/image" Target="../media/image8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80.jpeg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1.jpe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1.jpe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8.jpeg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.jpeg"/><Relationship Id="rId7" Type="http://schemas.openxmlformats.org/officeDocument/2006/relationships/image" Target="../media/image11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hyperlink" Target="https://yandex.ru/images/search?p=26&amp;text=%D0%BA%D0%B0%D1%80%D1%82%D0%B0%20%D1%85%D1%83%D0%B4%D0%BE%D0%B6%D0%B5%D1%81%D1%82%D0%B2%D0%B5%D0%BD%D0%BD%D1%8B%D1%85%20%D1%80%D0%BE%D1%81%D0%BF%D0%B8%D1%81%D0%B5%D0%B9%20%D0%BF%D0%BE%20%D0%B4%D0%B5%D1%80%D0%B5%D0%B2%D1%83%20%D0%90%D1%80%D1%85%D0%B0%D0%BD%D0%B3%D0%B5%D0%BB%D1%8C%D1%81%D0%BA%D0%BE%D0%B9%20%D0%BE%D0%B1%D0%BB%D0%B0%D1%81%D1%82%D0%B8&amp;img_url=http://iamruss.ru/wp-content/uploads/2014/07/mezenskaya-rospis.jpg&amp;pos=783&amp;rpt=simage" TargetMode="Externa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.jpeg"/><Relationship Id="rId7" Type="http://schemas.openxmlformats.org/officeDocument/2006/relationships/image" Target="../media/image11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.jpeg"/><Relationship Id="rId7" Type="http://schemas.openxmlformats.org/officeDocument/2006/relationships/image" Target="../media/image12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1.jpeg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2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tiff"/><Relationship Id="rId5" Type="http://schemas.openxmlformats.org/officeDocument/2006/relationships/image" Target="../media/image123.jpeg"/><Relationship Id="rId4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.jpeg"/><Relationship Id="rId7" Type="http://schemas.openxmlformats.org/officeDocument/2006/relationships/image" Target="../media/image12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tiff"/><Relationship Id="rId5" Type="http://schemas.openxmlformats.org/officeDocument/2006/relationships/image" Target="../media/image126.jpeg"/><Relationship Id="rId4" Type="http://schemas.openxmlformats.org/officeDocument/2006/relationships/image" Target="../media/image2.jpeg"/><Relationship Id="rId9" Type="http://schemas.openxmlformats.org/officeDocument/2006/relationships/image" Target="../media/image130.tif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1.jpeg"/><Relationship Id="rId7" Type="http://schemas.openxmlformats.org/officeDocument/2006/relationships/image" Target="../media/image13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tiff"/><Relationship Id="rId5" Type="http://schemas.openxmlformats.org/officeDocument/2006/relationships/image" Target="../media/image131.jpeg"/><Relationship Id="rId4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.jpeg"/><Relationship Id="rId7" Type="http://schemas.openxmlformats.org/officeDocument/2006/relationships/image" Target="../media/image13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13" Type="http://schemas.openxmlformats.org/officeDocument/2006/relationships/image" Target="../media/image147.jpeg"/><Relationship Id="rId3" Type="http://schemas.openxmlformats.org/officeDocument/2006/relationships/image" Target="../media/image1.jpeg"/><Relationship Id="rId7" Type="http://schemas.openxmlformats.org/officeDocument/2006/relationships/image" Target="../media/image141.jpeg"/><Relationship Id="rId12" Type="http://schemas.openxmlformats.org/officeDocument/2006/relationships/image" Target="../media/image14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eg"/><Relationship Id="rId11" Type="http://schemas.openxmlformats.org/officeDocument/2006/relationships/image" Target="../media/image145.jpeg"/><Relationship Id="rId5" Type="http://schemas.openxmlformats.org/officeDocument/2006/relationships/image" Target="../media/image139.jpeg"/><Relationship Id="rId10" Type="http://schemas.openxmlformats.org/officeDocument/2006/relationships/image" Target="../media/image144.jpeg"/><Relationship Id="rId4" Type="http://schemas.openxmlformats.org/officeDocument/2006/relationships/image" Target="../media/image2.jpeg"/><Relationship Id="rId9" Type="http://schemas.openxmlformats.org/officeDocument/2006/relationships/image" Target="../media/image143.jpeg"/><Relationship Id="rId14" Type="http://schemas.openxmlformats.org/officeDocument/2006/relationships/image" Target="../media/image9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.jpeg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prv1.lori-images.net/traditsionnyi-ornament-severodvinskogo-regiona-0005579913-preview.jpg"/>
          <p:cNvPicPr>
            <a:picLocks noGrp="1"/>
          </p:cNvPicPr>
          <p:nvPr>
            <p:ph idx="1"/>
          </p:nvPr>
        </p:nvPicPr>
        <p:blipFill>
          <a:blip r:embed="rId2" cstate="print"/>
          <a:srcRect l="1946" t="1904" r="46637" b="51073"/>
          <a:stretch>
            <a:fillRect/>
          </a:stretch>
        </p:blipFill>
        <p:spPr bwMode="auto">
          <a:xfrm>
            <a:off x="-428660" y="0"/>
            <a:ext cx="957266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puntodeenvio.es/wp-includes/images/smilies/church-powerpoint-backgrounds-free-8111.jpg"/>
          <p:cNvPicPr/>
          <p:nvPr/>
        </p:nvPicPr>
        <p:blipFill>
          <a:blip r:embed="rId3" cstate="print"/>
          <a:srcRect r="25886" b="5788"/>
          <a:stretch>
            <a:fillRect/>
          </a:stretch>
        </p:blipFill>
        <p:spPr bwMode="auto">
          <a:xfrm>
            <a:off x="714348" y="785794"/>
            <a:ext cx="7242028" cy="5235494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928662" y="1071546"/>
            <a:ext cx="685804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</a:rPr>
              <a:t>          Росписи      </a:t>
            </a:r>
          </a:p>
          <a:p>
            <a:r>
              <a:rPr lang="ru-RU" sz="6600" b="1" dirty="0">
                <a:solidFill>
                  <a:srgbClr val="C00000"/>
                </a:solidFill>
              </a:rPr>
              <a:t> </a:t>
            </a:r>
            <a:r>
              <a:rPr lang="ru-RU" sz="6600" b="1" dirty="0" smtClean="0">
                <a:solidFill>
                  <a:srgbClr val="C00000"/>
                </a:solidFill>
              </a:rPr>
              <a:t>Северной Двины</a:t>
            </a:r>
            <a:endParaRPr lang="ru-RU" sz="66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http://patlah.ru/etm/etm-01/podelki/rospis/north-dvina/dvina_2-01.jpg"/>
          <p:cNvPicPr/>
          <p:nvPr/>
        </p:nvPicPr>
        <p:blipFill>
          <a:blip r:embed="rId4" cstate="print"/>
          <a:srcRect l="19750" t="29638" r="14500" b="17057"/>
          <a:stretch>
            <a:fillRect/>
          </a:stretch>
        </p:blipFill>
        <p:spPr bwMode="auto">
          <a:xfrm>
            <a:off x="3071802" y="3357562"/>
            <a:ext cx="2928958" cy="2428892"/>
          </a:xfrm>
          <a:prstGeom prst="ellipse">
            <a:avLst/>
          </a:prstGeom>
          <a:ln w="5715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prv1.lori-images.net/traditsionnyi-ornament-severodvinskogo-regiona-0005579913-preview.jpg"/>
          <p:cNvPicPr>
            <a:picLocks noGrp="1"/>
          </p:cNvPicPr>
          <p:nvPr>
            <p:ph idx="1"/>
          </p:nvPr>
        </p:nvPicPr>
        <p:blipFill>
          <a:blip r:embed="rId3" cstate="print"/>
          <a:srcRect l="1562" t="1904" r="2343" b="8572"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puntodeenvio.es/wp-includes/images/smilies/church-powerpoint-backgrounds-free-8111.jpg"/>
          <p:cNvPicPr/>
          <p:nvPr/>
        </p:nvPicPr>
        <p:blipFill>
          <a:blip r:embed="rId4" cstate="print"/>
          <a:srcRect r="25886" b="5788"/>
          <a:stretch>
            <a:fillRect/>
          </a:stretch>
        </p:blipFill>
        <p:spPr bwMode="auto">
          <a:xfrm>
            <a:off x="571472" y="404664"/>
            <a:ext cx="8001056" cy="6096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https://prv1.lori-images.net/traditsionnyi-ornament-severodvinskogo-regiona-0005579913-preview.jpg"/>
          <p:cNvPicPr>
            <a:picLocks/>
          </p:cNvPicPr>
          <p:nvPr/>
        </p:nvPicPr>
        <p:blipFill>
          <a:blip r:embed="rId3" cstate="print"/>
          <a:srcRect l="3063" t="1904" r="2343" b="92670"/>
          <a:stretch>
            <a:fillRect/>
          </a:stretch>
        </p:blipFill>
        <p:spPr bwMode="auto">
          <a:xfrm>
            <a:off x="0" y="6500834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6" name="Picture 2" descr="http://northsouvenir.ru/data/small/img_59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615725">
            <a:off x="1140168" y="1088084"/>
            <a:ext cx="3110217" cy="2151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2228" name="Picture 4" descr="http://cs5.livemaster.ru/storage/07/6c/cbaa57e89960718c78c2a01536wl--russkij-stil-utitsa-s-lozhkami-mezenskay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305385">
            <a:off x="5128540" y="906022"/>
            <a:ext cx="2772144" cy="2370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2230" name="Picture 6" descr="http://northsouvenir.ru/data/medium/img_5995.jpg"/>
          <p:cNvPicPr>
            <a:picLocks noChangeAspect="1" noChangeArrowheads="1"/>
          </p:cNvPicPr>
          <p:nvPr/>
        </p:nvPicPr>
        <p:blipFill>
          <a:blip r:embed="rId7" cstate="print"/>
          <a:srcRect l="6434" t="7246" r="8316" b="5803"/>
          <a:stretch>
            <a:fillRect/>
          </a:stretch>
        </p:blipFill>
        <p:spPr bwMode="auto">
          <a:xfrm>
            <a:off x="4860032" y="3861048"/>
            <a:ext cx="3320369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2232" name="Picture 8" descr="https://i2.wp.com/img-fotki.yandex.ru/get/6429/125705038.23/0_a1296_d51a1dca_L.jpg"/>
          <p:cNvPicPr>
            <a:picLocks noChangeAspect="1" noChangeArrowheads="1"/>
          </p:cNvPicPr>
          <p:nvPr/>
        </p:nvPicPr>
        <p:blipFill>
          <a:blip r:embed="rId8" cstate="print"/>
          <a:srcRect l="4536" t="3771" r="3233" b="3852"/>
          <a:stretch>
            <a:fillRect/>
          </a:stretch>
        </p:blipFill>
        <p:spPr bwMode="auto">
          <a:xfrm>
            <a:off x="1115616" y="3861048"/>
            <a:ext cx="3168352" cy="2304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prv1.lori-images.net/traditsionnyi-ornament-severodvinskogo-regiona-0005579913-preview.jpg"/>
          <p:cNvPicPr>
            <a:picLocks noGrp="1"/>
          </p:cNvPicPr>
          <p:nvPr>
            <p:ph idx="1"/>
          </p:nvPr>
        </p:nvPicPr>
        <p:blipFill>
          <a:blip r:embed="rId3" cstate="print"/>
          <a:srcRect l="1562" t="1904" r="2343" b="8572"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puntodeenvio.es/wp-includes/images/smilies/church-powerpoint-backgrounds-free-8111.jpg"/>
          <p:cNvPicPr/>
          <p:nvPr/>
        </p:nvPicPr>
        <p:blipFill>
          <a:blip r:embed="rId4" cstate="print"/>
          <a:srcRect r="25886" b="5788"/>
          <a:stretch>
            <a:fillRect/>
          </a:stretch>
        </p:blipFill>
        <p:spPr bwMode="auto">
          <a:xfrm>
            <a:off x="571472" y="357166"/>
            <a:ext cx="8001056" cy="614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https://prv1.lori-images.net/traditsionnyi-ornament-severodvinskogo-regiona-0005579913-preview.jpg"/>
          <p:cNvPicPr>
            <a:picLocks/>
          </p:cNvPicPr>
          <p:nvPr/>
        </p:nvPicPr>
        <p:blipFill>
          <a:blip r:embed="rId3" cstate="print"/>
          <a:srcRect l="3063" t="1904" r="2343" b="92670"/>
          <a:stretch>
            <a:fillRect/>
          </a:stretch>
        </p:blipFill>
        <p:spPr bwMode="auto">
          <a:xfrm>
            <a:off x="0" y="6500834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https://im1-tub-ru.yandex.net/i?id=e5af13be0235b137930fcee3322c176e&amp;n=33&amp;h=215&amp;w=239"/>
          <p:cNvPicPr>
            <a:picLocks noChangeAspect="1" noChangeArrowheads="1"/>
          </p:cNvPicPr>
          <p:nvPr/>
        </p:nvPicPr>
        <p:blipFill>
          <a:blip r:embed="rId5" cstate="print"/>
          <a:srcRect l="6276" t="3489" r="15271" b="9302"/>
          <a:stretch>
            <a:fillRect/>
          </a:stretch>
        </p:blipFill>
        <p:spPr bwMode="auto">
          <a:xfrm>
            <a:off x="899592" y="548680"/>
            <a:ext cx="1777400" cy="177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907704" y="548680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               Пермогорская роспись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568" y="2420888"/>
            <a:ext cx="52565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Своё название роспись получила по месту бытования. «Пермогорье» («первые по высоте горы») -пристань на самом высоком, гористом берегу Северной Двины, откуда на много верст было видно лютиковые луга, поля, синее небо до горизонта и алый цвет зари. Поэтому так ярки узоры в росписи умельцев Севера. Техника исполнения пермогорской росписи, принципы построения композиций, сюжеты-все это указывает на непосредственную связь с древнерусскими книжными миниатюрами, которые, в свою очередь, напрямую связаны с иконографией.</a:t>
            </a:r>
          </a:p>
          <a:p>
            <a:endParaRPr lang="ru-RU" dirty="0"/>
          </a:p>
        </p:txBody>
      </p:sp>
      <p:pic>
        <p:nvPicPr>
          <p:cNvPr id="20482" name="Picture 2" descr="http://content.foto.my.mail.ru/mail/gala.nic/_blogs/i-4202.jpg"/>
          <p:cNvPicPr>
            <a:picLocks noChangeAspect="1" noChangeArrowheads="1"/>
          </p:cNvPicPr>
          <p:nvPr/>
        </p:nvPicPr>
        <p:blipFill>
          <a:blip r:embed="rId6" cstate="print"/>
          <a:srcRect l="61043"/>
          <a:stretch>
            <a:fillRect/>
          </a:stretch>
        </p:blipFill>
        <p:spPr bwMode="auto">
          <a:xfrm>
            <a:off x="6300192" y="1484784"/>
            <a:ext cx="1728192" cy="3838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prv1.lori-images.net/traditsionnyi-ornament-severodvinskogo-regiona-0005579913-preview.jpg"/>
          <p:cNvPicPr>
            <a:picLocks noGrp="1"/>
          </p:cNvPicPr>
          <p:nvPr>
            <p:ph idx="1"/>
          </p:nvPr>
        </p:nvPicPr>
        <p:blipFill>
          <a:blip r:embed="rId3" cstate="print"/>
          <a:srcRect l="1562" t="1904" r="2343" b="8572"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puntodeenvio.es/wp-includes/images/smilies/church-powerpoint-backgrounds-free-8111.jpg"/>
          <p:cNvPicPr/>
          <p:nvPr/>
        </p:nvPicPr>
        <p:blipFill>
          <a:blip r:embed="rId4" cstate="print"/>
          <a:srcRect r="25886" b="5788"/>
          <a:stretch>
            <a:fillRect/>
          </a:stretch>
        </p:blipFill>
        <p:spPr bwMode="auto">
          <a:xfrm>
            <a:off x="571472" y="357166"/>
            <a:ext cx="8001056" cy="614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https://prv1.lori-images.net/traditsionnyi-ornament-severodvinskogo-regiona-0005579913-preview.jpg"/>
          <p:cNvPicPr>
            <a:picLocks/>
          </p:cNvPicPr>
          <p:nvPr/>
        </p:nvPicPr>
        <p:blipFill>
          <a:blip r:embed="rId3" cstate="print"/>
          <a:srcRect l="3063" t="1904" r="2343" b="92670"/>
          <a:stretch>
            <a:fillRect/>
          </a:stretch>
        </p:blipFill>
        <p:spPr bwMode="auto">
          <a:xfrm>
            <a:off x="0" y="6500834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83568" y="476672"/>
            <a:ext cx="51845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Пермогорская роспись - графического типа, так как первоначальный рисунок наводится контуром, а затем по нему накладываются цвета. </a:t>
            </a:r>
          </a:p>
          <a:p>
            <a:pPr algn="just"/>
            <a:r>
              <a:rPr lang="ru-RU" b="1" dirty="0" smtClean="0"/>
              <a:t>Пермогорская роспись отличается тем, что в ней используется всего три цвета: красный, зеленый, желтый. Иногда используют  и синий кобальт, чуть "золота".</a:t>
            </a:r>
          </a:p>
          <a:p>
            <a:pPr algn="just"/>
            <a:r>
              <a:rPr lang="ru-RU" b="1" dirty="0" smtClean="0"/>
              <a:t>Эти цвета символичны: красный - цвет жизни, богатства; зеленый - цвет благополучия; желтый - цвет солнца </a:t>
            </a:r>
          </a:p>
          <a:p>
            <a:pPr algn="just"/>
            <a:r>
              <a:rPr lang="ru-RU" b="1" dirty="0" smtClean="0"/>
              <a:t>На более ранних образцах краски приглушенные, желтый был ближе к охре, красный к темно-вишневому или терракотовому, глухой зеленый. На более поздних образцах мы видим белые фоны, яркие краски.</a:t>
            </a:r>
          </a:p>
          <a:p>
            <a:endParaRPr lang="ru-RU" dirty="0" smtClean="0"/>
          </a:p>
        </p:txBody>
      </p:sp>
      <p:pic>
        <p:nvPicPr>
          <p:cNvPr id="8" name="Picture 2" descr="C:\Users\Ирина\Documents\lastscan\пермог рос\двина12.jpg"/>
          <p:cNvPicPr>
            <a:picLocks noChangeAspect="1" noChangeArrowheads="1"/>
          </p:cNvPicPr>
          <p:nvPr/>
        </p:nvPicPr>
        <p:blipFill>
          <a:blip r:embed="rId5" cstate="print"/>
          <a:srcRect l="934" t="25563" r="66667" b="49830"/>
          <a:stretch>
            <a:fillRect/>
          </a:stretch>
        </p:blipFill>
        <p:spPr bwMode="auto">
          <a:xfrm rot="16200000">
            <a:off x="6192181" y="584683"/>
            <a:ext cx="1944216" cy="2016226"/>
          </a:xfrm>
          <a:prstGeom prst="rect">
            <a:avLst/>
          </a:prstGeom>
          <a:noFill/>
        </p:spPr>
      </p:pic>
      <p:pic>
        <p:nvPicPr>
          <p:cNvPr id="9" name="Picture 2" descr="C:\Users\Ирина\Documents\lastscan\пермог рос\двина12.jpg"/>
          <p:cNvPicPr>
            <a:picLocks noChangeAspect="1" noChangeArrowheads="1"/>
          </p:cNvPicPr>
          <p:nvPr/>
        </p:nvPicPr>
        <p:blipFill>
          <a:blip r:embed="rId5" cstate="print"/>
          <a:srcRect l="2134" t="50170" r="66667" b="26320"/>
          <a:stretch>
            <a:fillRect/>
          </a:stretch>
        </p:blipFill>
        <p:spPr bwMode="auto">
          <a:xfrm rot="16200000">
            <a:off x="6183264" y="2897858"/>
            <a:ext cx="1872208" cy="1926381"/>
          </a:xfrm>
          <a:prstGeom prst="rect">
            <a:avLst/>
          </a:prstGeom>
          <a:noFill/>
        </p:spPr>
      </p:pic>
      <p:pic>
        <p:nvPicPr>
          <p:cNvPr id="10" name="Picture 4" descr="двина1"/>
          <p:cNvPicPr>
            <a:picLocks noChangeAspect="1" noChangeArrowheads="1"/>
          </p:cNvPicPr>
          <p:nvPr/>
        </p:nvPicPr>
        <p:blipFill>
          <a:blip r:embed="rId6" cstate="print"/>
          <a:srcRect l="6758" t="10345" r="18653" b="78644"/>
          <a:stretch>
            <a:fillRect/>
          </a:stretch>
        </p:blipFill>
        <p:spPr bwMode="auto">
          <a:xfrm rot="10800000">
            <a:off x="1691680" y="5229200"/>
            <a:ext cx="5688632" cy="9361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prv1.lori-images.net/traditsionnyi-ornament-severodvinskogo-regiona-0005579913-preview.jpg"/>
          <p:cNvPicPr>
            <a:picLocks noGrp="1"/>
          </p:cNvPicPr>
          <p:nvPr>
            <p:ph idx="1"/>
          </p:nvPr>
        </p:nvPicPr>
        <p:blipFill>
          <a:blip r:embed="rId3" cstate="print"/>
          <a:srcRect l="1562" t="1904" r="2343" b="8572"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puntodeenvio.es/wp-includes/images/smilies/church-powerpoint-backgrounds-free-8111.jpg"/>
          <p:cNvPicPr/>
          <p:nvPr/>
        </p:nvPicPr>
        <p:blipFill>
          <a:blip r:embed="rId4" cstate="print"/>
          <a:srcRect r="25886" b="5788"/>
          <a:stretch>
            <a:fillRect/>
          </a:stretch>
        </p:blipFill>
        <p:spPr bwMode="auto">
          <a:xfrm>
            <a:off x="539552" y="332656"/>
            <a:ext cx="8064896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https://prv1.lori-images.net/traditsionnyi-ornament-severodvinskogo-regiona-0005579913-preview.jpg"/>
          <p:cNvPicPr>
            <a:picLocks/>
          </p:cNvPicPr>
          <p:nvPr/>
        </p:nvPicPr>
        <p:blipFill>
          <a:blip r:embed="rId3" cstate="print"/>
          <a:srcRect l="3063" t="1904" r="2343" b="92670"/>
          <a:stretch>
            <a:fillRect/>
          </a:stretch>
        </p:blipFill>
        <p:spPr bwMode="auto">
          <a:xfrm>
            <a:off x="0" y="6500834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403648" y="47667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   Основные элементы пермогорской росписи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3888" y="1196752"/>
            <a:ext cx="504056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/>
              <a:t>Геометрические и ленточные орнаменты.</a:t>
            </a:r>
          </a:p>
          <a:p>
            <a:pPr algn="just"/>
            <a:r>
              <a:rPr lang="ru-RU" sz="1400" b="1" dirty="0" smtClean="0"/>
              <a:t>Геометрические фигуры из которых складываются простейшие узоры, несли когда- то  огромную смысловую нагрузку  и являлись охранными знаками.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</a:p>
          <a:p>
            <a:pPr algn="just"/>
            <a:endParaRPr lang="ru-RU" sz="1400" b="1" dirty="0" smtClean="0">
              <a:solidFill>
                <a:srgbClr val="002060"/>
              </a:solidFill>
            </a:endParaRPr>
          </a:p>
          <a:p>
            <a:pPr algn="just"/>
            <a:r>
              <a:rPr lang="ru-RU" sz="1400" b="1" dirty="0" smtClean="0"/>
              <a:t>Треугольник, обращенный вершиной вверх, является солнечным и имеет символику жизни, огня, пламени, жара (отсюда горизонтальная линия, символизирующая воздух), мужское начало, духовный мир; это также троица любви, истины и мудрости.</a:t>
            </a:r>
          </a:p>
          <a:p>
            <a:pPr algn="just"/>
            <a:endParaRPr lang="ru-RU" sz="1400" b="1" dirty="0" smtClean="0"/>
          </a:p>
          <a:p>
            <a:pPr algn="just"/>
            <a:r>
              <a:rPr lang="ru-RU" sz="1400" b="1" dirty="0" smtClean="0"/>
              <a:t>Ромб считался универсальным символом плодородия, чадородия, </a:t>
            </a:r>
            <a:r>
              <a:rPr lang="ru-RU" sz="1400" b="1" dirty="0" smtClean="0"/>
              <a:t>продолжения </a:t>
            </a:r>
            <a:r>
              <a:rPr lang="ru-RU" sz="1400" b="1" dirty="0" smtClean="0"/>
              <a:t>жизни, т.е. символом женского начала  в природе, охраняемые </a:t>
            </a:r>
            <a:r>
              <a:rPr lang="ru-RU" sz="1400" b="1" dirty="0" smtClean="0"/>
              <a:t>Божественным </a:t>
            </a:r>
            <a:r>
              <a:rPr lang="ru-RU" sz="1400" b="1" dirty="0" smtClean="0"/>
              <a:t>Светом и направленные на четыре стороны света. </a:t>
            </a:r>
          </a:p>
          <a:p>
            <a:pPr algn="just"/>
            <a:endParaRPr lang="ru-RU" sz="1400" b="1" dirty="0" smtClean="0"/>
          </a:p>
          <a:p>
            <a:pPr algn="just"/>
            <a:endParaRPr lang="ru-RU" sz="1400" b="1" dirty="0" smtClean="0"/>
          </a:p>
          <a:p>
            <a:pPr algn="just"/>
            <a:r>
              <a:rPr lang="ru-RU" sz="1400" b="1" dirty="0" smtClean="0"/>
              <a:t> Орнамент с полукружиями.</a:t>
            </a:r>
            <a:r>
              <a:rPr lang="ru-RU" sz="1400" b="1" dirty="0" smtClean="0">
                <a:solidFill>
                  <a:srgbClr val="002060"/>
                </a:solidFill>
              </a:rPr>
              <a:t> </a:t>
            </a:r>
            <a:r>
              <a:rPr lang="ru-RU" sz="1400" b="1" dirty="0" smtClean="0"/>
              <a:t>Вода – это не просто судьба, эта сила того, что ведет, то есть в воде есть сакральный символизм рока, того, от чего уйти нельзя, однако, как правило, в позитивном смысле также Вода несет в себе сакральный смысл очищения.</a:t>
            </a:r>
          </a:p>
          <a:p>
            <a:pPr algn="just"/>
            <a:endParaRPr lang="ru-RU" sz="1400" b="1" dirty="0" smtClean="0"/>
          </a:p>
          <a:p>
            <a:pPr algn="just"/>
            <a:endParaRPr lang="ru-RU" sz="1400" b="1" dirty="0" smtClean="0"/>
          </a:p>
          <a:p>
            <a:pPr algn="just"/>
            <a:endParaRPr lang="ru-RU" sz="1400" b="1" dirty="0" smtClean="0"/>
          </a:p>
          <a:p>
            <a:pPr algn="just"/>
            <a:endParaRPr lang="ru-RU" sz="1400" b="1" dirty="0" smtClean="0"/>
          </a:p>
          <a:p>
            <a:pPr algn="just"/>
            <a:endParaRPr lang="ru-RU" sz="1400" b="1" dirty="0"/>
          </a:p>
        </p:txBody>
      </p:sp>
      <p:pic>
        <p:nvPicPr>
          <p:cNvPr id="9" name="Picture 3" descr="hjj"/>
          <p:cNvPicPr>
            <a:picLocks noChangeAspect="1" noChangeArrowheads="1"/>
          </p:cNvPicPr>
          <p:nvPr/>
        </p:nvPicPr>
        <p:blipFill>
          <a:blip r:embed="rId5" cstate="print"/>
          <a:srcRect l="2423" t="18094" r="37001" b="5910"/>
          <a:stretch>
            <a:fillRect/>
          </a:stretch>
        </p:blipFill>
        <p:spPr bwMode="auto">
          <a:xfrm>
            <a:off x="827584" y="3140968"/>
            <a:ext cx="2376264" cy="1901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gfqwe"/>
          <p:cNvPicPr>
            <a:picLocks noChangeAspect="1" noChangeArrowheads="1"/>
          </p:cNvPicPr>
          <p:nvPr/>
        </p:nvPicPr>
        <p:blipFill>
          <a:blip r:embed="rId6" cstate="print"/>
          <a:srcRect l="37227"/>
          <a:stretch>
            <a:fillRect/>
          </a:stretch>
        </p:blipFill>
        <p:spPr bwMode="auto">
          <a:xfrm>
            <a:off x="827584" y="934878"/>
            <a:ext cx="2298576" cy="2020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 descr="http://m-der.ru/uploadedFiles/images/katalog/xod/rospis/ros40.jpg"/>
          <p:cNvPicPr>
            <a:picLocks noChangeAspect="1" noChangeArrowheads="1"/>
          </p:cNvPicPr>
          <p:nvPr/>
        </p:nvPicPr>
        <p:blipFill>
          <a:blip r:embed="rId7" cstate="print"/>
          <a:srcRect l="53864" t="73981" r="1721" b="9836"/>
          <a:stretch>
            <a:fillRect/>
          </a:stretch>
        </p:blipFill>
        <p:spPr bwMode="auto">
          <a:xfrm>
            <a:off x="683568" y="5373216"/>
            <a:ext cx="2808312" cy="4182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prv1.lori-images.net/traditsionnyi-ornament-severodvinskogo-regiona-0005579913-preview.jpg"/>
          <p:cNvPicPr>
            <a:picLocks noGrp="1"/>
          </p:cNvPicPr>
          <p:nvPr>
            <p:ph idx="1"/>
          </p:nvPr>
        </p:nvPicPr>
        <p:blipFill>
          <a:blip r:embed="rId3" cstate="print"/>
          <a:srcRect l="1562" t="1904" r="2343" b="8572"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puntodeenvio.es/wp-includes/images/smilies/church-powerpoint-backgrounds-free-8111.jpg"/>
          <p:cNvPicPr/>
          <p:nvPr/>
        </p:nvPicPr>
        <p:blipFill>
          <a:blip r:embed="rId4" cstate="print"/>
          <a:srcRect r="25886" b="5788"/>
          <a:stretch>
            <a:fillRect/>
          </a:stretch>
        </p:blipFill>
        <p:spPr bwMode="auto">
          <a:xfrm>
            <a:off x="539552" y="404664"/>
            <a:ext cx="8136904" cy="614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https://prv1.lori-images.net/traditsionnyi-ornament-severodvinskogo-regiona-0005579913-preview.jpg"/>
          <p:cNvPicPr>
            <a:picLocks/>
          </p:cNvPicPr>
          <p:nvPr/>
        </p:nvPicPr>
        <p:blipFill>
          <a:blip r:embed="rId3" cstate="print"/>
          <a:srcRect l="3063" t="1904" r="2343" b="92670"/>
          <a:stretch>
            <a:fillRect/>
          </a:stretch>
        </p:blipFill>
        <p:spPr bwMode="auto">
          <a:xfrm>
            <a:off x="0" y="6500834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923928" y="620688"/>
            <a:ext cx="43924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b="1" dirty="0" smtClean="0"/>
          </a:p>
          <a:p>
            <a:pPr algn="just"/>
            <a:endParaRPr lang="ru-RU" b="1" dirty="0" smtClean="0"/>
          </a:p>
          <a:p>
            <a:pPr algn="just"/>
            <a:r>
              <a:rPr lang="ru-RU" b="1" dirty="0" smtClean="0"/>
              <a:t>Солярный </a:t>
            </a:r>
            <a:r>
              <a:rPr lang="ru-RU" b="1" dirty="0" smtClean="0"/>
              <a:t>знак.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/>
              <a:t>Знак - символ солнца. Солнце на протяжении тысячелетий получило множество вариантов изображений.  Этот знак - преграда и отвращение зла. </a:t>
            </a:r>
            <a:endParaRPr lang="ru-RU" b="1" dirty="0" smtClean="0"/>
          </a:p>
          <a:p>
            <a:pPr algn="just"/>
            <a:endParaRPr lang="ru-RU" b="1" dirty="0" smtClean="0"/>
          </a:p>
          <a:p>
            <a:pPr algn="just"/>
            <a:endParaRPr lang="ru-RU" b="1" dirty="0" smtClean="0"/>
          </a:p>
          <a:p>
            <a:pPr algn="just"/>
            <a:endParaRPr lang="ru-RU" b="1" dirty="0" smtClean="0"/>
          </a:p>
          <a:p>
            <a:pPr algn="just"/>
            <a:endParaRPr lang="ru-RU" b="1" dirty="0" smtClean="0"/>
          </a:p>
          <a:p>
            <a:pPr algn="just"/>
            <a:endParaRPr lang="ru-RU" b="1" dirty="0" smtClean="0"/>
          </a:p>
          <a:p>
            <a:pPr algn="just"/>
            <a:r>
              <a:rPr lang="ru-RU" b="1" dirty="0" smtClean="0"/>
              <a:t>Уголки- дополнительное  украшение в композиции.</a:t>
            </a:r>
            <a:endParaRPr lang="ru-RU" b="1" dirty="0" smtClean="0"/>
          </a:p>
        </p:txBody>
      </p:sp>
      <p:pic>
        <p:nvPicPr>
          <p:cNvPr id="8" name="Picture 2" descr="ждл"/>
          <p:cNvPicPr>
            <a:picLocks noChangeAspect="1" noChangeArrowheads="1"/>
          </p:cNvPicPr>
          <p:nvPr/>
        </p:nvPicPr>
        <p:blipFill>
          <a:blip r:embed="rId5" cstate="print"/>
          <a:srcRect l="808" t="52422" r="68126" b="4039"/>
          <a:stretch>
            <a:fillRect/>
          </a:stretch>
        </p:blipFill>
        <p:spPr bwMode="auto">
          <a:xfrm>
            <a:off x="755576" y="764704"/>
            <a:ext cx="1437164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ждл"/>
          <p:cNvPicPr>
            <a:picLocks noChangeAspect="1" noChangeArrowheads="1"/>
          </p:cNvPicPr>
          <p:nvPr/>
        </p:nvPicPr>
        <p:blipFill>
          <a:blip r:embed="rId5" cstate="print"/>
          <a:srcRect l="67810" t="49861" r="1126" b="1478"/>
          <a:stretch>
            <a:fillRect/>
          </a:stretch>
        </p:blipFill>
        <p:spPr bwMode="auto">
          <a:xfrm>
            <a:off x="2483768" y="764704"/>
            <a:ext cx="1285852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двина14"/>
          <p:cNvPicPr>
            <a:picLocks noChangeAspect="1" noChangeArrowheads="1"/>
          </p:cNvPicPr>
          <p:nvPr/>
        </p:nvPicPr>
        <p:blipFill>
          <a:blip r:embed="rId6" cstate="print"/>
          <a:srcRect l="4013" t="3035" r="50538" b="86995"/>
          <a:stretch>
            <a:fillRect/>
          </a:stretch>
        </p:blipFill>
        <p:spPr bwMode="auto">
          <a:xfrm>
            <a:off x="827584" y="5157192"/>
            <a:ext cx="26642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двина14"/>
          <p:cNvPicPr>
            <a:picLocks noChangeAspect="1" noChangeArrowheads="1"/>
          </p:cNvPicPr>
          <p:nvPr/>
        </p:nvPicPr>
        <p:blipFill>
          <a:blip r:embed="rId6" cstate="print"/>
          <a:srcRect l="50761" t="3035" r="4150" b="90074"/>
          <a:stretch>
            <a:fillRect/>
          </a:stretch>
        </p:blipFill>
        <p:spPr bwMode="auto">
          <a:xfrm>
            <a:off x="971600" y="4077072"/>
            <a:ext cx="250029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25-06-2007 20_16_49"/>
          <p:cNvPicPr>
            <a:picLocks noChangeAspect="1" noChangeArrowheads="1"/>
          </p:cNvPicPr>
          <p:nvPr/>
        </p:nvPicPr>
        <p:blipFill>
          <a:blip r:embed="rId7" cstate="print"/>
          <a:srcRect l="58089" t="55124" r="16176" b="6714"/>
          <a:stretch>
            <a:fillRect/>
          </a:stretch>
        </p:blipFill>
        <p:spPr bwMode="auto">
          <a:xfrm>
            <a:off x="1763688" y="2420888"/>
            <a:ext cx="1224136" cy="1259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 descr="Perm38"/>
          <p:cNvPicPr>
            <a:picLocks noChangeAspect="1" noChangeArrowheads="1"/>
          </p:cNvPicPr>
          <p:nvPr/>
        </p:nvPicPr>
        <p:blipFill>
          <a:blip r:embed="rId8" cstate="print"/>
          <a:srcRect t="17659" b="65523"/>
          <a:stretch>
            <a:fillRect/>
          </a:stretch>
        </p:blipFill>
        <p:spPr bwMode="auto">
          <a:xfrm>
            <a:off x="3923928" y="5157192"/>
            <a:ext cx="4229100" cy="952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prv1.lori-images.net/traditsionnyi-ornament-severodvinskogo-regiona-0005579913-preview.jpg"/>
          <p:cNvPicPr>
            <a:picLocks noGrp="1"/>
          </p:cNvPicPr>
          <p:nvPr>
            <p:ph idx="1"/>
          </p:nvPr>
        </p:nvPicPr>
        <p:blipFill>
          <a:blip r:embed="rId3" cstate="print"/>
          <a:srcRect l="1562" t="1904" r="2343" b="8572"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puntodeenvio.es/wp-includes/images/smilies/church-powerpoint-backgrounds-free-8111.jpg"/>
          <p:cNvPicPr/>
          <p:nvPr/>
        </p:nvPicPr>
        <p:blipFill>
          <a:blip r:embed="rId4" cstate="print"/>
          <a:srcRect r="25886" b="5788"/>
          <a:stretch>
            <a:fillRect/>
          </a:stretch>
        </p:blipFill>
        <p:spPr bwMode="auto">
          <a:xfrm>
            <a:off x="571472" y="357166"/>
            <a:ext cx="8032976" cy="614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https://prv1.lori-images.net/traditsionnyi-ornament-severodvinskogo-regiona-0005579913-preview.jpg"/>
          <p:cNvPicPr>
            <a:picLocks/>
          </p:cNvPicPr>
          <p:nvPr/>
        </p:nvPicPr>
        <p:blipFill>
          <a:blip r:embed="rId3" cstate="print"/>
          <a:srcRect l="3063" t="1904" r="2343" b="92670"/>
          <a:stretch>
            <a:fillRect/>
          </a:stretch>
        </p:blipFill>
        <p:spPr bwMode="auto">
          <a:xfrm>
            <a:off x="0" y="6500834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51920" y="620688"/>
            <a:ext cx="453650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Растительный орнамент - самый распространенный в народном </a:t>
            </a:r>
            <a:r>
              <a:rPr lang="ru-RU" b="1" dirty="0" smtClean="0"/>
              <a:t>искусстве. Он </a:t>
            </a:r>
            <a:r>
              <a:rPr lang="ru-RU" b="1" dirty="0" smtClean="0"/>
              <a:t>использует самые многочисленные и разнообразные вариации мотивов. Травы, цветы, кусты и деревья назывались в народе "волосами" земли</a:t>
            </a:r>
            <a:r>
              <a:rPr lang="ru-RU" b="1" dirty="0" smtClean="0"/>
              <a:t>.</a:t>
            </a:r>
          </a:p>
          <a:p>
            <a:pPr algn="just"/>
            <a:endParaRPr lang="ru-RU" b="1" dirty="0" smtClean="0"/>
          </a:p>
          <a:p>
            <a:pPr algn="just"/>
            <a:r>
              <a:rPr lang="ru-RU" b="1" dirty="0" smtClean="0"/>
              <a:t>Сладкие </a:t>
            </a:r>
            <a:r>
              <a:rPr lang="ru-RU" b="1" dirty="0" smtClean="0"/>
              <a:t>плоды и ягоды - образы любви. "Рвать яблоки, есть виноград" означало "любить", а вишню - "свататься или брать замуж". Деревья, ягодные ветки, растения с плодами и ягодами были в известной степени и символами достатка</a:t>
            </a:r>
            <a:r>
              <a:rPr lang="ru-RU" b="1" dirty="0" smtClean="0"/>
              <a:t>.</a:t>
            </a:r>
          </a:p>
          <a:p>
            <a:pPr algn="just"/>
            <a:r>
              <a:rPr lang="ru-RU" b="1" dirty="0" smtClean="0"/>
              <a:t> </a:t>
            </a:r>
            <a:endParaRPr lang="ru-RU" b="1" dirty="0" smtClean="0"/>
          </a:p>
          <a:p>
            <a:pPr algn="just"/>
            <a:r>
              <a:rPr lang="ru-RU" b="1" dirty="0" smtClean="0"/>
              <a:t>Основу пермогорской росписи составляет растительный узор, на гибкие побеги нанизаны трехлопастные, чуть изогнутые листья с острым кончиками и тюльпановидные цветы, напоминающие древний цветок Крина. .Среди них кустики из округлых листьев с лесными ягодами.</a:t>
            </a:r>
            <a:endParaRPr lang="ru-RU" b="1" dirty="0" smtClean="0"/>
          </a:p>
        </p:txBody>
      </p:sp>
      <p:pic>
        <p:nvPicPr>
          <p:cNvPr id="8" name="Picture 2" descr="двина10"/>
          <p:cNvPicPr>
            <a:picLocks noChangeAspect="1" noChangeArrowheads="1"/>
          </p:cNvPicPr>
          <p:nvPr/>
        </p:nvPicPr>
        <p:blipFill>
          <a:blip r:embed="rId5" cstate="print"/>
          <a:srcRect l="76659" t="6245" b="78627"/>
          <a:stretch>
            <a:fillRect/>
          </a:stretch>
        </p:blipFill>
        <p:spPr bwMode="auto">
          <a:xfrm>
            <a:off x="1043608" y="2204864"/>
            <a:ext cx="2096099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двина10"/>
          <p:cNvPicPr>
            <a:picLocks noChangeAspect="1" noChangeArrowheads="1"/>
          </p:cNvPicPr>
          <p:nvPr/>
        </p:nvPicPr>
        <p:blipFill>
          <a:blip r:embed="rId5" cstate="print"/>
          <a:srcRect l="3863" t="34578" r="80684" b="45631"/>
          <a:stretch>
            <a:fillRect/>
          </a:stretch>
        </p:blipFill>
        <p:spPr bwMode="auto">
          <a:xfrm>
            <a:off x="1331640" y="620688"/>
            <a:ext cx="1440160" cy="1272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двина15"/>
          <p:cNvPicPr>
            <a:picLocks noChangeAspect="1" noChangeArrowheads="1"/>
          </p:cNvPicPr>
          <p:nvPr/>
        </p:nvPicPr>
        <p:blipFill>
          <a:blip r:embed="rId6" cstate="print"/>
          <a:srcRect l="85145" t="56296" r="1770" b="5082"/>
          <a:stretch>
            <a:fillRect/>
          </a:stretch>
        </p:blipFill>
        <p:spPr bwMode="auto">
          <a:xfrm>
            <a:off x="1043608" y="3479408"/>
            <a:ext cx="2160240" cy="2808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prv1.lori-images.net/traditsionnyi-ornament-severodvinskogo-regiona-0005579913-preview.jpg"/>
          <p:cNvPicPr>
            <a:picLocks noGrp="1"/>
          </p:cNvPicPr>
          <p:nvPr>
            <p:ph idx="1"/>
          </p:nvPr>
        </p:nvPicPr>
        <p:blipFill>
          <a:blip r:embed="rId3" cstate="print"/>
          <a:srcRect l="1562" t="1904" r="2343" b="8572"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puntodeenvio.es/wp-includes/images/smilies/church-powerpoint-backgrounds-free-8111.jpg"/>
          <p:cNvPicPr/>
          <p:nvPr/>
        </p:nvPicPr>
        <p:blipFill>
          <a:blip r:embed="rId4" cstate="print"/>
          <a:srcRect r="25886" b="5788"/>
          <a:stretch>
            <a:fillRect/>
          </a:stretch>
        </p:blipFill>
        <p:spPr bwMode="auto">
          <a:xfrm>
            <a:off x="571472" y="357166"/>
            <a:ext cx="8001056" cy="614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https://prv1.lori-images.net/traditsionnyi-ornament-severodvinskogo-regiona-0005579913-preview.jpg"/>
          <p:cNvPicPr>
            <a:picLocks/>
          </p:cNvPicPr>
          <p:nvPr/>
        </p:nvPicPr>
        <p:blipFill>
          <a:blip r:embed="rId3" cstate="print"/>
          <a:srcRect l="3063" t="1904" r="2343" b="92670"/>
          <a:stretch>
            <a:fillRect/>
          </a:stretch>
        </p:blipFill>
        <p:spPr bwMode="auto">
          <a:xfrm>
            <a:off x="0" y="6500834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635896" y="548680"/>
            <a:ext cx="48245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Мотив Мирового дерева (Древа) во всех видах росписей занимает центральное </a:t>
            </a:r>
            <a:r>
              <a:rPr lang="ru-RU" b="1" dirty="0" smtClean="0"/>
              <a:t>поле. </a:t>
            </a:r>
            <a:endParaRPr lang="ru-RU" b="1" dirty="0" smtClean="0"/>
          </a:p>
          <a:p>
            <a:pPr algn="just"/>
            <a:r>
              <a:rPr lang="ru-RU" b="1" dirty="0" smtClean="0"/>
              <a:t>Часто Древо «вырастает» из треугольника, олицетворяющего земную твердь, гору, Мировую гору</a:t>
            </a:r>
            <a:r>
              <a:rPr lang="ru-RU" b="1" dirty="0" smtClean="0"/>
              <a:t>.</a:t>
            </a:r>
          </a:p>
          <a:p>
            <a:pPr algn="just"/>
            <a:r>
              <a:rPr lang="ru-RU" b="1" dirty="0" smtClean="0"/>
              <a:t> </a:t>
            </a:r>
            <a:endParaRPr lang="ru-RU" b="1" dirty="0" smtClean="0"/>
          </a:p>
          <a:p>
            <a:pPr algn="just"/>
            <a:r>
              <a:rPr lang="ru-RU" b="1" dirty="0" smtClean="0"/>
              <a:t>Обрядовая сторона символа связана с понятием Вселенной</a:t>
            </a:r>
            <a:r>
              <a:rPr lang="ru-RU" b="1" dirty="0" smtClean="0"/>
              <a:t>.</a:t>
            </a:r>
          </a:p>
          <a:p>
            <a:pPr algn="just"/>
            <a:endParaRPr lang="ru-RU" b="1" dirty="0" smtClean="0"/>
          </a:p>
          <a:p>
            <a:r>
              <a:rPr lang="ru-RU" b="1" dirty="0" smtClean="0"/>
              <a:t>В росписях Северной Двины Древо жизни выступает как райский сад с птицами на ветвях или причудливо изгибается между сюжетными картинами. </a:t>
            </a:r>
            <a:endParaRPr lang="ru-RU" b="1" dirty="0" smtClean="0"/>
          </a:p>
        </p:txBody>
      </p:sp>
      <p:pic>
        <p:nvPicPr>
          <p:cNvPr id="8" name="Picture 3" descr="двина13"/>
          <p:cNvPicPr>
            <a:picLocks noChangeAspect="1" noChangeArrowheads="1"/>
          </p:cNvPicPr>
          <p:nvPr/>
        </p:nvPicPr>
        <p:blipFill>
          <a:blip r:embed="rId5" cstate="print"/>
          <a:srcRect l="16556" t="4124" r="20862" b="62851"/>
          <a:stretch>
            <a:fillRect/>
          </a:stretch>
        </p:blipFill>
        <p:spPr bwMode="auto">
          <a:xfrm>
            <a:off x="827584" y="836712"/>
            <a:ext cx="250033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 descr="http://2.bp.blogspot.com/-vhQeAbNzGX8/UKpoHV0LE4I/AAAAAAAACwo/rgSceD63CYg/s1600/11-18-2012+Permogorskaya+card+web_5.JPG"/>
          <p:cNvPicPr>
            <a:picLocks noChangeAspect="1" noChangeArrowheads="1"/>
          </p:cNvPicPr>
          <p:nvPr/>
        </p:nvPicPr>
        <p:blipFill>
          <a:blip r:embed="rId6" cstate="print"/>
          <a:srcRect l="11340" t="36224" r="10541" b="13376"/>
          <a:stretch>
            <a:fillRect/>
          </a:stretch>
        </p:blipFill>
        <p:spPr bwMode="auto">
          <a:xfrm>
            <a:off x="899592" y="4365104"/>
            <a:ext cx="3627403" cy="1872208"/>
          </a:xfrm>
          <a:prstGeom prst="rect">
            <a:avLst/>
          </a:prstGeom>
          <a:noFill/>
        </p:spPr>
      </p:pic>
      <p:pic>
        <p:nvPicPr>
          <p:cNvPr id="26628" name="Picture 4" descr="http://stranamasterov.ru/img4/i2012/07/08/img086.jpg"/>
          <p:cNvPicPr>
            <a:picLocks noChangeAspect="1" noChangeArrowheads="1"/>
          </p:cNvPicPr>
          <p:nvPr/>
        </p:nvPicPr>
        <p:blipFill>
          <a:blip r:embed="rId7" cstate="print"/>
          <a:srcRect l="37799" t="33506" r="37486" b="9951"/>
          <a:stretch>
            <a:fillRect/>
          </a:stretch>
        </p:blipFill>
        <p:spPr bwMode="auto">
          <a:xfrm>
            <a:off x="5724128" y="4293096"/>
            <a:ext cx="1680187" cy="2016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prv1.lori-images.net/traditsionnyi-ornament-severodvinskogo-regiona-0005579913-preview.jpg"/>
          <p:cNvPicPr>
            <a:picLocks noGrp="1"/>
          </p:cNvPicPr>
          <p:nvPr>
            <p:ph idx="1"/>
          </p:nvPr>
        </p:nvPicPr>
        <p:blipFill>
          <a:blip r:embed="rId3" cstate="print"/>
          <a:srcRect l="1562" t="1904" r="2343" b="8572"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puntodeenvio.es/wp-includes/images/smilies/church-powerpoint-backgrounds-free-8111.jpg"/>
          <p:cNvPicPr/>
          <p:nvPr/>
        </p:nvPicPr>
        <p:blipFill>
          <a:blip r:embed="rId4" cstate="print"/>
          <a:srcRect r="25886" b="5788"/>
          <a:stretch>
            <a:fillRect/>
          </a:stretch>
        </p:blipFill>
        <p:spPr bwMode="auto">
          <a:xfrm>
            <a:off x="571472" y="357166"/>
            <a:ext cx="8001056" cy="614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https://prv1.lori-images.net/traditsionnyi-ornament-severodvinskogo-regiona-0005579913-preview.jpg"/>
          <p:cNvPicPr>
            <a:picLocks/>
          </p:cNvPicPr>
          <p:nvPr/>
        </p:nvPicPr>
        <p:blipFill>
          <a:blip r:embed="rId3" cstate="print"/>
          <a:srcRect l="3063" t="1904" r="2343" b="92670"/>
          <a:stretch>
            <a:fillRect/>
          </a:stretch>
        </p:blipFill>
        <p:spPr bwMode="auto">
          <a:xfrm>
            <a:off x="0" y="6500834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355976" y="476672"/>
            <a:ext cx="381642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Птицы </a:t>
            </a:r>
            <a:r>
              <a:rPr lang="ru-RU" b="1" dirty="0" smtClean="0"/>
              <a:t>- Символ непреходящего, души, духа, божественного проявления, духов воздуха, духов мертвых, восхождения на Небо, возможности общаться с богами или входить в высшее состояние сознания, мысли, </a:t>
            </a:r>
            <a:r>
              <a:rPr lang="ru-RU" b="1" dirty="0" smtClean="0"/>
              <a:t>воображения.</a:t>
            </a:r>
          </a:p>
          <a:p>
            <a:pPr algn="just"/>
            <a:endParaRPr lang="ru-RU" b="1" dirty="0" smtClean="0"/>
          </a:p>
          <a:p>
            <a:pPr algn="just"/>
            <a:r>
              <a:rPr lang="ru-RU" b="1" dirty="0" smtClean="0"/>
              <a:t>Птицы часто символизировали тепло, свет, предвещали урожай и богатство. </a:t>
            </a:r>
          </a:p>
          <a:p>
            <a:pPr algn="just"/>
            <a:r>
              <a:rPr lang="ru-RU" b="1" dirty="0" smtClean="0"/>
              <a:t>Изображение </a:t>
            </a:r>
            <a:r>
              <a:rPr lang="ru-RU" b="1" dirty="0" smtClean="0"/>
              <a:t>птицы на прялке считали символом невесты, всадника или коня - символом жениха (прялку дарили на свадьбу невесте). </a:t>
            </a:r>
            <a:endParaRPr lang="ru-RU" b="1" dirty="0" smtClean="0"/>
          </a:p>
          <a:p>
            <a:pPr algn="just"/>
            <a:endParaRPr lang="ru-RU" b="1" dirty="0" smtClean="0"/>
          </a:p>
          <a:p>
            <a:pPr algn="just"/>
            <a:r>
              <a:rPr lang="ru-RU" b="1" dirty="0" smtClean="0"/>
              <a:t>Сирин </a:t>
            </a:r>
            <a:r>
              <a:rPr lang="ru-RU" b="1" dirty="0" smtClean="0"/>
              <a:t>– птица радости, поражала людей своим пением.  Сирин — темная птица, темная сила, посланница властелина подземного мира.</a:t>
            </a:r>
          </a:p>
          <a:p>
            <a:pPr algn="just"/>
            <a:endParaRPr lang="ru-RU" b="1" dirty="0"/>
          </a:p>
        </p:txBody>
      </p:sp>
      <p:pic>
        <p:nvPicPr>
          <p:cNvPr id="8" name="Picture 2" descr="двина16"/>
          <p:cNvPicPr>
            <a:picLocks noChangeAspect="1" noChangeArrowheads="1"/>
          </p:cNvPicPr>
          <p:nvPr/>
        </p:nvPicPr>
        <p:blipFill>
          <a:blip r:embed="rId5" cstate="print"/>
          <a:srcRect t="53685" r="57441" b="7710"/>
          <a:stretch>
            <a:fillRect/>
          </a:stretch>
        </p:blipFill>
        <p:spPr bwMode="auto">
          <a:xfrm>
            <a:off x="971600" y="620688"/>
            <a:ext cx="2592288" cy="1705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двина16"/>
          <p:cNvPicPr>
            <a:picLocks noChangeAspect="1" noChangeArrowheads="1"/>
          </p:cNvPicPr>
          <p:nvPr/>
        </p:nvPicPr>
        <p:blipFill>
          <a:blip r:embed="rId5" cstate="print"/>
          <a:srcRect l="71679" t="49052" b="3276"/>
          <a:stretch>
            <a:fillRect/>
          </a:stretch>
        </p:blipFill>
        <p:spPr bwMode="auto">
          <a:xfrm>
            <a:off x="755576" y="2492896"/>
            <a:ext cx="1533549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двина16"/>
          <p:cNvPicPr>
            <a:picLocks noChangeAspect="1" noChangeArrowheads="1"/>
          </p:cNvPicPr>
          <p:nvPr/>
        </p:nvPicPr>
        <p:blipFill>
          <a:blip r:embed="rId5" cstate="print"/>
          <a:srcRect l="44799" t="58317" r="30561"/>
          <a:stretch>
            <a:fillRect/>
          </a:stretch>
        </p:blipFill>
        <p:spPr bwMode="auto">
          <a:xfrm>
            <a:off x="2483768" y="2492896"/>
            <a:ext cx="1512168" cy="185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двина18"/>
          <p:cNvPicPr>
            <a:picLocks noChangeAspect="1" noChangeArrowheads="1"/>
          </p:cNvPicPr>
          <p:nvPr/>
        </p:nvPicPr>
        <p:blipFill>
          <a:blip r:embed="rId6" cstate="print"/>
          <a:srcRect l="34053" t="53965" r="37070" b="10001"/>
          <a:stretch>
            <a:fillRect/>
          </a:stretch>
        </p:blipFill>
        <p:spPr bwMode="auto">
          <a:xfrm>
            <a:off x="1259632" y="4581128"/>
            <a:ext cx="244827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prv1.lori-images.net/traditsionnyi-ornament-severodvinskogo-regiona-0005579913-preview.jpg"/>
          <p:cNvPicPr>
            <a:picLocks noGrp="1"/>
          </p:cNvPicPr>
          <p:nvPr>
            <p:ph idx="1"/>
          </p:nvPr>
        </p:nvPicPr>
        <p:blipFill>
          <a:blip r:embed="rId3" cstate="print"/>
          <a:srcRect l="1562" t="1904" r="2343" b="8572"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puntodeenvio.es/wp-includes/images/smilies/church-powerpoint-backgrounds-free-8111.jpg"/>
          <p:cNvPicPr/>
          <p:nvPr/>
        </p:nvPicPr>
        <p:blipFill>
          <a:blip r:embed="rId4" cstate="print"/>
          <a:srcRect r="25886" b="5788"/>
          <a:stretch>
            <a:fillRect/>
          </a:stretch>
        </p:blipFill>
        <p:spPr bwMode="auto">
          <a:xfrm>
            <a:off x="571472" y="357166"/>
            <a:ext cx="8001056" cy="614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https://prv1.lori-images.net/traditsionnyi-ornament-severodvinskogo-regiona-0005579913-preview.jpg"/>
          <p:cNvPicPr>
            <a:picLocks/>
          </p:cNvPicPr>
          <p:nvPr/>
        </p:nvPicPr>
        <p:blipFill>
          <a:blip r:embed="rId3" cstate="print"/>
          <a:srcRect l="3063" t="1904" r="2343" b="92670"/>
          <a:stretch>
            <a:fillRect/>
          </a:stretch>
        </p:blipFill>
        <p:spPr bwMode="auto">
          <a:xfrm>
            <a:off x="0" y="6453336"/>
            <a:ext cx="91440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99592" y="404664"/>
            <a:ext cx="734481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Мистические животные.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Единорог </a:t>
            </a:r>
            <a:r>
              <a:rPr lang="ru-RU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конь с рогом на лбу - также встречается в северных </a:t>
            </a:r>
            <a:r>
              <a:rPr lang="ru-RU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росписях.</a:t>
            </a:r>
            <a:r>
              <a:rPr lang="ru-RU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Единорог (он же индрик или инрог) - мифическое животное, образ которого, может быть, возник под воздействием восточных культур. Носорог и конь соединились в образ одного зверя - единорога, причем, по преданию, он был наделен особой силой, способной поражать злых людей и еретиков. </a:t>
            </a:r>
            <a:endParaRPr lang="ru-RU" b="1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Образ </a:t>
            </a:r>
            <a:r>
              <a:rPr lang="ru-RU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льва (барса) широко использовался в народных росписях.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Лев и барс отличаются, главным образом, наличием или отсутствием гривы. Образ льва, как символ власти и мощи, перекочевал в Россию с Востока. </a:t>
            </a:r>
          </a:p>
          <a:p>
            <a:endParaRPr lang="ru-RU" b="1" dirty="0"/>
          </a:p>
        </p:txBody>
      </p:sp>
      <p:pic>
        <p:nvPicPr>
          <p:cNvPr id="8" name="Рисунок 7" descr="http://img1.liveinternet.ru/images/foto/c/1/apps/4/587/4587543_366142.jpg">
            <a:hlinkClick r:id="rId5" tgtFrame="&quot;top&quot;"/>
          </p:cNvPr>
          <p:cNvPicPr/>
          <p:nvPr/>
        </p:nvPicPr>
        <p:blipFill>
          <a:blip r:embed="rId6" cstate="print"/>
          <a:srcRect l="39407" t="67188" r="11864" b="14062"/>
          <a:stretch>
            <a:fillRect/>
          </a:stretch>
        </p:blipFill>
        <p:spPr bwMode="auto">
          <a:xfrm>
            <a:off x="4932040" y="4077072"/>
            <a:ext cx="3355306" cy="2064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www.webartplus.narod.ru/sevdvin/dvin13.jpg"/>
          <p:cNvPicPr/>
          <p:nvPr/>
        </p:nvPicPr>
        <p:blipFill>
          <a:blip r:embed="rId7" cstate="print"/>
          <a:srcRect l="2746" t="6322" r="9391" b="65773"/>
          <a:stretch>
            <a:fillRect/>
          </a:stretch>
        </p:blipFill>
        <p:spPr bwMode="auto">
          <a:xfrm>
            <a:off x="755576" y="4005064"/>
            <a:ext cx="381642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prv1.lori-images.net/traditsionnyi-ornament-severodvinskogo-regiona-0005579913-preview.jpg"/>
          <p:cNvPicPr>
            <a:picLocks noGrp="1"/>
          </p:cNvPicPr>
          <p:nvPr>
            <p:ph idx="1"/>
          </p:nvPr>
        </p:nvPicPr>
        <p:blipFill>
          <a:blip r:embed="rId3" cstate="print"/>
          <a:srcRect l="1562" t="1904" r="2343" b="8572"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puntodeenvio.es/wp-includes/images/smilies/church-powerpoint-backgrounds-free-8111.jpg"/>
          <p:cNvPicPr/>
          <p:nvPr/>
        </p:nvPicPr>
        <p:blipFill>
          <a:blip r:embed="rId4" cstate="print"/>
          <a:srcRect r="25886" b="5788"/>
          <a:stretch>
            <a:fillRect/>
          </a:stretch>
        </p:blipFill>
        <p:spPr bwMode="auto">
          <a:xfrm>
            <a:off x="571472" y="357166"/>
            <a:ext cx="8001056" cy="614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https://prv1.lori-images.net/traditsionnyi-ornament-severodvinskogo-regiona-0005579913-preview.jpg"/>
          <p:cNvPicPr>
            <a:picLocks/>
          </p:cNvPicPr>
          <p:nvPr/>
        </p:nvPicPr>
        <p:blipFill>
          <a:blip r:embed="rId3" cstate="print"/>
          <a:srcRect l="3063" t="1904" r="2343" b="92670"/>
          <a:stretch>
            <a:fillRect/>
          </a:stretch>
        </p:blipFill>
        <p:spPr bwMode="auto">
          <a:xfrm>
            <a:off x="0" y="6500834"/>
            <a:ext cx="9144000" cy="528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211960" y="404664"/>
            <a:ext cx="424847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В росписях широко распространены бытовые сцены, например, сцены охоты. </a:t>
            </a:r>
            <a:endParaRPr lang="ru-RU" b="1" dirty="0" smtClean="0"/>
          </a:p>
          <a:p>
            <a:pPr algn="just"/>
            <a:endParaRPr lang="ru-RU" b="1" dirty="0" smtClean="0"/>
          </a:p>
          <a:p>
            <a:pPr algn="just"/>
            <a:r>
              <a:rPr lang="ru-RU" b="1" dirty="0" smtClean="0"/>
              <a:t>Эти изображения также имеют определенный символический смысл: фигура охотника - это жених, птица на дереве - это невеста, а вся сцена означает, что жених охотится за невестой. </a:t>
            </a:r>
          </a:p>
          <a:p>
            <a:pPr algn="just"/>
            <a:r>
              <a:rPr lang="ru-RU" b="1" dirty="0" smtClean="0"/>
              <a:t>На прялках иногда помещали и охотника с птицей в руках - сцену, символизирующую благополучный результат охоты. </a:t>
            </a:r>
            <a:endParaRPr lang="ru-RU" b="1" dirty="0" smtClean="0"/>
          </a:p>
          <a:p>
            <a:pPr algn="just"/>
            <a:endParaRPr lang="ru-RU" b="1" dirty="0" smtClean="0"/>
          </a:p>
          <a:p>
            <a:pPr algn="just"/>
            <a:r>
              <a:rPr lang="ru-RU" b="1" dirty="0" smtClean="0"/>
              <a:t>Кроме </a:t>
            </a:r>
            <a:r>
              <a:rPr lang="ru-RU" b="1" dirty="0" smtClean="0"/>
              <a:t>свадебного катанья (обычно в сочетании с ним) здесь можно встретить сцены крестьянского труда - прядение, тканье, кормление птиц, полевые работы, выгон, убой скота, труд в лесу, в кузнице и сцены отдыха, винопития и чаепития. </a:t>
            </a:r>
            <a:endParaRPr lang="ru-RU" b="1" dirty="0"/>
          </a:p>
        </p:txBody>
      </p:sp>
      <p:pic>
        <p:nvPicPr>
          <p:cNvPr id="8" name="Picture 5" descr="полшг"/>
          <p:cNvPicPr>
            <a:picLocks noChangeAspect="1" noChangeArrowheads="1"/>
          </p:cNvPicPr>
          <p:nvPr/>
        </p:nvPicPr>
        <p:blipFill>
          <a:blip r:embed="rId5" cstate="print"/>
          <a:srcRect l="15627" t="5320" b="12223"/>
          <a:stretch>
            <a:fillRect/>
          </a:stretch>
        </p:blipFill>
        <p:spPr bwMode="auto">
          <a:xfrm>
            <a:off x="1115616" y="620688"/>
            <a:ext cx="2232248" cy="2136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http://www.maam.ru/upload/blogs/67fc434ec2f47aacf53b930bfcc23fb3.jpg.jpg"/>
          <p:cNvPicPr>
            <a:picLocks noChangeAspect="1" noChangeArrowheads="1"/>
          </p:cNvPicPr>
          <p:nvPr/>
        </p:nvPicPr>
        <p:blipFill>
          <a:blip r:embed="rId6" cstate="print"/>
          <a:srcRect l="14930" t="15481" r="15850" b="17435"/>
          <a:stretch>
            <a:fillRect/>
          </a:stretch>
        </p:blipFill>
        <p:spPr bwMode="auto">
          <a:xfrm>
            <a:off x="755576" y="2996952"/>
            <a:ext cx="3107423" cy="1584176"/>
          </a:xfrm>
          <a:prstGeom prst="rect">
            <a:avLst/>
          </a:prstGeom>
          <a:noFill/>
        </p:spPr>
      </p:pic>
      <p:pic>
        <p:nvPicPr>
          <p:cNvPr id="9" name="Picture 2" descr="kee"/>
          <p:cNvPicPr>
            <a:picLocks noChangeAspect="1" noChangeArrowheads="1"/>
          </p:cNvPicPr>
          <p:nvPr/>
        </p:nvPicPr>
        <p:blipFill>
          <a:blip r:embed="rId7" cstate="print"/>
          <a:srcRect l="7308" t="28799" r="6818" b="20802"/>
          <a:stretch>
            <a:fillRect/>
          </a:stretch>
        </p:blipFill>
        <p:spPr bwMode="auto">
          <a:xfrm>
            <a:off x="683568" y="4869160"/>
            <a:ext cx="3096344" cy="1383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prv1.lori-images.net/traditsionnyi-ornament-severodvinskogo-regiona-0005579913-preview.jpg"/>
          <p:cNvPicPr>
            <a:picLocks noGrp="1"/>
          </p:cNvPicPr>
          <p:nvPr>
            <p:ph idx="1"/>
          </p:nvPr>
        </p:nvPicPr>
        <p:blipFill>
          <a:blip r:embed="rId2" cstate="print"/>
          <a:srcRect l="2296" t="1904" r="2343" b="10362"/>
          <a:stretch>
            <a:fillRect/>
          </a:stretch>
        </p:blipFill>
        <p:spPr bwMode="auto">
          <a:xfrm>
            <a:off x="0" y="0"/>
            <a:ext cx="9144000" cy="7000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puntodeenvio.es/wp-includes/images/smilies/church-powerpoint-backgrounds-free-8111.jpg"/>
          <p:cNvPicPr/>
          <p:nvPr/>
        </p:nvPicPr>
        <p:blipFill>
          <a:blip r:embed="rId3" cstate="print"/>
          <a:srcRect r="25886" b="5788"/>
          <a:stretch>
            <a:fillRect/>
          </a:stretch>
        </p:blipFill>
        <p:spPr bwMode="auto">
          <a:xfrm>
            <a:off x="571472" y="428604"/>
            <a:ext cx="8001056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642918"/>
            <a:ext cx="7572428" cy="5892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7" descr="Герб Архангельской области"/>
          <p:cNvPicPr>
            <a:picLocks noChangeAspect="1" noChangeArrowheads="1"/>
          </p:cNvPicPr>
          <p:nvPr/>
        </p:nvPicPr>
        <p:blipFill>
          <a:blip r:embed="rId5" cstate="print"/>
          <a:srcRect l="4891" r="7063"/>
          <a:stretch>
            <a:fillRect/>
          </a:stretch>
        </p:blipFill>
        <p:spPr bwMode="auto">
          <a:xfrm>
            <a:off x="611560" y="404664"/>
            <a:ext cx="1160089" cy="1317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Русская Северная Мезенская роспись по дереву.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l="52326" t="48838"/>
          <a:stretch>
            <a:fillRect/>
          </a:stretch>
        </p:blipFill>
        <p:spPr bwMode="auto">
          <a:xfrm>
            <a:off x="5286380" y="1214422"/>
            <a:ext cx="705166" cy="7567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6" name="Picture 8" descr="https://im1-tub-ru.yandex.net/i?id=e5af13be0235b137930fcee3322c176e&amp;n=33&amp;h=215&amp;w=239"/>
          <p:cNvPicPr>
            <a:picLocks noChangeAspect="1" noChangeArrowheads="1"/>
          </p:cNvPicPr>
          <p:nvPr/>
        </p:nvPicPr>
        <p:blipFill>
          <a:blip r:embed="rId8" cstate="print"/>
          <a:srcRect l="6276" t="3489" r="15271" b="9302"/>
          <a:stretch>
            <a:fillRect/>
          </a:stretch>
        </p:blipFill>
        <p:spPr bwMode="auto">
          <a:xfrm>
            <a:off x="4499992" y="3789040"/>
            <a:ext cx="714380" cy="714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8" name="Picture 10" descr="https://im1-tub-ru.yandex.net/i?id=e053fc395938590ab5f859aa7ff9efd6&amp;n=33&amp;h=215&amp;w=27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56176" y="5013176"/>
            <a:ext cx="868241" cy="683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60" name="Picture 12" descr="https://im2-tub-ru.yandex.net/i?id=b0ccc2fbf16145b6f8f54b918d818d70&amp;n=33&amp;h=215&amp;w=2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92080" y="4725144"/>
            <a:ext cx="643042" cy="649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64" name="Picture 16" descr="http://www.remontpozitif.ru/_pu/14/17941454.jpg"/>
          <p:cNvPicPr>
            <a:picLocks noChangeAspect="1" noChangeArrowheads="1"/>
          </p:cNvPicPr>
          <p:nvPr/>
        </p:nvPicPr>
        <p:blipFill>
          <a:blip r:embed="rId11" cstate="print"/>
          <a:srcRect l="8272" t="16667" r="9007" b="12962"/>
          <a:stretch>
            <a:fillRect/>
          </a:stretch>
        </p:blipFill>
        <p:spPr bwMode="auto">
          <a:xfrm>
            <a:off x="5652120" y="3645024"/>
            <a:ext cx="658351" cy="741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66" name="Picture 18" descr="http://patlah.ru/etm/etm-01/podelki/rospis/olonec/olon_06-12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4283968" y="4797152"/>
            <a:ext cx="785788" cy="785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prv1.lori-images.net/traditsionnyi-ornament-severodvinskogo-regiona-0005579913-preview.jpg"/>
          <p:cNvPicPr>
            <a:picLocks noGrp="1"/>
          </p:cNvPicPr>
          <p:nvPr>
            <p:ph idx="1"/>
          </p:nvPr>
        </p:nvPicPr>
        <p:blipFill>
          <a:blip r:embed="rId3" cstate="print"/>
          <a:srcRect l="1562" t="1904" r="2343" b="8572"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puntodeenvio.es/wp-includes/images/smilies/church-powerpoint-backgrounds-free-8111.jpg"/>
          <p:cNvPicPr/>
          <p:nvPr/>
        </p:nvPicPr>
        <p:blipFill>
          <a:blip r:embed="rId4" cstate="print"/>
          <a:srcRect r="25886" b="5788"/>
          <a:stretch>
            <a:fillRect/>
          </a:stretch>
        </p:blipFill>
        <p:spPr bwMode="auto">
          <a:xfrm>
            <a:off x="571472" y="357166"/>
            <a:ext cx="8001056" cy="614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https://prv1.lori-images.net/traditsionnyi-ornament-severodvinskogo-regiona-0005579913-preview.jpg"/>
          <p:cNvPicPr>
            <a:picLocks/>
          </p:cNvPicPr>
          <p:nvPr/>
        </p:nvPicPr>
        <p:blipFill>
          <a:blip r:embed="rId3" cstate="print"/>
          <a:srcRect l="3063" t="1904" r="2343" b="92670"/>
          <a:stretch>
            <a:fillRect/>
          </a:stretch>
        </p:blipFill>
        <p:spPr bwMode="auto">
          <a:xfrm>
            <a:off x="0" y="6500834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Ирина\Documents\lastscan\пермог рос\19092004230451_D88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53660">
            <a:off x="1124718" y="729881"/>
            <a:ext cx="2962935" cy="2688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 descr="http://slavyanskaya-kultura.ru/images/photos/98eb9718598e2c472ed79d2e5da9d393.jpg"/>
          <p:cNvPicPr>
            <a:picLocks noChangeAspect="1" noChangeArrowheads="1"/>
          </p:cNvPicPr>
          <p:nvPr/>
        </p:nvPicPr>
        <p:blipFill>
          <a:blip r:embed="rId6" cstate="print"/>
          <a:srcRect l="4515" t="3035" r="3246" b="5726"/>
          <a:stretch>
            <a:fillRect/>
          </a:stretch>
        </p:blipFill>
        <p:spPr bwMode="auto">
          <a:xfrm rot="1025963">
            <a:off x="5168852" y="975109"/>
            <a:ext cx="2789630" cy="25199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http://www.maam.ru/upload/blogs/b60683b5b746399658399a72821af125.jpg.jpg"/>
          <p:cNvPicPr>
            <a:picLocks noChangeAspect="1" noChangeArrowheads="1"/>
          </p:cNvPicPr>
          <p:nvPr/>
        </p:nvPicPr>
        <p:blipFill>
          <a:blip r:embed="rId7" cstate="print"/>
          <a:srcRect l="6811" t="7000" r="6012" b="7866"/>
          <a:stretch>
            <a:fillRect/>
          </a:stretch>
        </p:blipFill>
        <p:spPr bwMode="auto">
          <a:xfrm>
            <a:off x="2987824" y="3573016"/>
            <a:ext cx="3398777" cy="2655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prv1.lori-images.net/traditsionnyi-ornament-severodvinskogo-regiona-0005579913-preview.jpg"/>
          <p:cNvPicPr>
            <a:picLocks noGrp="1"/>
          </p:cNvPicPr>
          <p:nvPr>
            <p:ph idx="1"/>
          </p:nvPr>
        </p:nvPicPr>
        <p:blipFill>
          <a:blip r:embed="rId3" cstate="print"/>
          <a:srcRect l="1562" t="1904" r="2343" b="857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puntodeenvio.es/wp-includes/images/smilies/church-powerpoint-backgrounds-free-8111.jpg"/>
          <p:cNvPicPr/>
          <p:nvPr/>
        </p:nvPicPr>
        <p:blipFill>
          <a:blip r:embed="rId4" cstate="print"/>
          <a:srcRect r="25886" b="5788"/>
          <a:stretch>
            <a:fillRect/>
          </a:stretch>
        </p:blipFill>
        <p:spPr bwMode="auto">
          <a:xfrm>
            <a:off x="571472" y="357166"/>
            <a:ext cx="8001056" cy="614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https://prv1.lori-images.net/traditsionnyi-ornament-severodvinskogo-regiona-0005579913-preview.jpg"/>
          <p:cNvPicPr>
            <a:picLocks/>
          </p:cNvPicPr>
          <p:nvPr/>
        </p:nvPicPr>
        <p:blipFill>
          <a:blip r:embed="rId3" cstate="print"/>
          <a:srcRect l="3063" t="1904" r="2343" b="92670"/>
          <a:stretch>
            <a:fillRect/>
          </a:stretch>
        </p:blipFill>
        <p:spPr bwMode="auto">
          <a:xfrm>
            <a:off x="0" y="6237312"/>
            <a:ext cx="9144000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6" descr="http://www.remontpozitif.ru/_pu/14/17941454.jpg"/>
          <p:cNvPicPr>
            <a:picLocks noChangeAspect="1" noChangeArrowheads="1"/>
          </p:cNvPicPr>
          <p:nvPr/>
        </p:nvPicPr>
        <p:blipFill>
          <a:blip r:embed="rId5" cstate="print"/>
          <a:srcRect l="8272" t="16667" r="9007" b="12962"/>
          <a:stretch>
            <a:fillRect/>
          </a:stretch>
        </p:blipFill>
        <p:spPr bwMode="auto">
          <a:xfrm>
            <a:off x="899592" y="620688"/>
            <a:ext cx="1628253" cy="18332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139952" y="1268760"/>
            <a:ext cx="388843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Пучужская роспись - одна из многих видов росписей, встречающихся на берегах реки Северная Двина. Эта графическая роспись сохранилась на прялках. Центром пучужской росписи считается село Пучуга, которое расположено на реке Двине, в 25 км от Борка Верхнетоёмского района Архангельской область. Пучужская роспись относится к графическим.</a:t>
            </a:r>
          </a:p>
          <a:p>
            <a:pPr algn="just"/>
            <a:endParaRPr lang="ru-RU" b="1" dirty="0" smtClean="0"/>
          </a:p>
          <a:p>
            <a:pPr algn="just"/>
            <a:r>
              <a:rPr lang="ru-RU" b="1" dirty="0" smtClean="0"/>
              <a:t>Выполняется </a:t>
            </a:r>
            <a:r>
              <a:rPr lang="ru-RU" b="1" dirty="0" smtClean="0"/>
              <a:t>на белом фоне красной краской, </a:t>
            </a:r>
            <a:r>
              <a:rPr lang="ru-RU" b="1" dirty="0" smtClean="0"/>
              <a:t>украшается ярко-зелеными </a:t>
            </a:r>
            <a:r>
              <a:rPr lang="ru-RU" b="1" dirty="0" smtClean="0"/>
              <a:t>листочками и белыми точками - капельками. В некоторых изделиях встречается синий </a:t>
            </a:r>
            <a:r>
              <a:rPr lang="ru-RU" b="1" dirty="0" smtClean="0"/>
              <a:t>цвет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843808" y="476672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             Пучужская </a:t>
            </a:r>
            <a:r>
              <a:rPr lang="ru-RU" sz="2400" b="1" dirty="0" smtClean="0">
                <a:solidFill>
                  <a:srgbClr val="C00000"/>
                </a:solidFill>
              </a:rPr>
              <a:t>роспись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24578" name="Picture 2" descr="http://www.latynin.ru/books/folkartpics/1/image0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2852936"/>
            <a:ext cx="3326935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prv1.lori-images.net/traditsionnyi-ornament-severodvinskogo-regiona-0005579913-preview.jpg"/>
          <p:cNvPicPr>
            <a:picLocks noGrp="1"/>
          </p:cNvPicPr>
          <p:nvPr>
            <p:ph idx="1"/>
          </p:nvPr>
        </p:nvPicPr>
        <p:blipFill>
          <a:blip r:embed="rId3" cstate="print"/>
          <a:srcRect l="1562" t="1904" r="2343" b="857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puntodeenvio.es/wp-includes/images/smilies/church-powerpoint-backgrounds-free-8111.jpg"/>
          <p:cNvPicPr/>
          <p:nvPr/>
        </p:nvPicPr>
        <p:blipFill>
          <a:blip r:embed="rId4" cstate="print"/>
          <a:srcRect r="25886" b="5788"/>
          <a:stretch>
            <a:fillRect/>
          </a:stretch>
        </p:blipFill>
        <p:spPr bwMode="auto">
          <a:xfrm>
            <a:off x="571472" y="357166"/>
            <a:ext cx="8001056" cy="614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https://prv1.lori-images.net/traditsionnyi-ornament-severodvinskogo-regiona-0005579913-preview.jpg"/>
          <p:cNvPicPr>
            <a:picLocks/>
          </p:cNvPicPr>
          <p:nvPr/>
        </p:nvPicPr>
        <p:blipFill>
          <a:blip r:embed="rId3" cstate="print"/>
          <a:srcRect l="3063" t="1904" r="2343" b="92670"/>
          <a:stretch>
            <a:fillRect/>
          </a:stretch>
        </p:blipFill>
        <p:spPr bwMode="auto">
          <a:xfrm>
            <a:off x="0" y="6309320"/>
            <a:ext cx="914400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987824" y="620688"/>
            <a:ext cx="53285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Растительный узор состоит из трех видов </a:t>
            </a:r>
            <a:r>
              <a:rPr lang="ru-RU" b="1" dirty="0" smtClean="0"/>
              <a:t>листьев. Трилистник </a:t>
            </a:r>
            <a:r>
              <a:rPr lang="ru-RU" b="1" dirty="0" smtClean="0"/>
              <a:t>в пучужской росписи имеет свой вариант - более тонкую, загнутую к стеблю нижнюю часть листа, и верхнюю, переходящую в круглую ягоду.</a:t>
            </a:r>
            <a:endParaRPr lang="ru-RU" b="1" dirty="0"/>
          </a:p>
        </p:txBody>
      </p:sp>
      <p:pic>
        <p:nvPicPr>
          <p:cNvPr id="22535" name="Picture 7" descr="C:\Users\Татьяна\Documents\lastscan\Пучужская роспись\п9.jpg"/>
          <p:cNvPicPr>
            <a:picLocks noChangeAspect="1" noChangeArrowheads="1"/>
          </p:cNvPicPr>
          <p:nvPr/>
        </p:nvPicPr>
        <p:blipFill>
          <a:blip r:embed="rId5" cstate="print"/>
          <a:srcRect l="9824" t="7787" r="65852" b="45395"/>
          <a:stretch>
            <a:fillRect/>
          </a:stretch>
        </p:blipFill>
        <p:spPr bwMode="auto">
          <a:xfrm>
            <a:off x="1259632" y="548680"/>
            <a:ext cx="1221775" cy="3240360"/>
          </a:xfrm>
          <a:prstGeom prst="rect">
            <a:avLst/>
          </a:prstGeom>
          <a:noFill/>
        </p:spPr>
      </p:pic>
      <p:pic>
        <p:nvPicPr>
          <p:cNvPr id="15" name="Picture 8" descr="C:\Users\Татьяна\Documents\lastscan\Пучужская роспись\р1.jpg"/>
          <p:cNvPicPr>
            <a:picLocks noChangeAspect="1" noChangeArrowheads="1"/>
          </p:cNvPicPr>
          <p:nvPr/>
        </p:nvPicPr>
        <p:blipFill>
          <a:blip r:embed="rId6" cstate="print"/>
          <a:srcRect l="6403" t="1326" r="81859" b="17646"/>
          <a:stretch>
            <a:fillRect/>
          </a:stretch>
        </p:blipFill>
        <p:spPr bwMode="auto">
          <a:xfrm rot="5400000">
            <a:off x="4896036" y="1016732"/>
            <a:ext cx="936104" cy="3888432"/>
          </a:xfrm>
          <a:prstGeom prst="rect">
            <a:avLst/>
          </a:prstGeom>
          <a:noFill/>
        </p:spPr>
      </p:pic>
      <p:pic>
        <p:nvPicPr>
          <p:cNvPr id="16" name="Picture 8" descr="C:\Users\Татьяна\Documents\lastscan\Пучужская роспись\р1.jpg"/>
          <p:cNvPicPr>
            <a:picLocks noChangeAspect="1" noChangeArrowheads="1"/>
          </p:cNvPicPr>
          <p:nvPr/>
        </p:nvPicPr>
        <p:blipFill>
          <a:blip r:embed="rId6" cstate="print"/>
          <a:srcRect l="18141" r="60188" b="55159"/>
          <a:stretch>
            <a:fillRect/>
          </a:stretch>
        </p:blipFill>
        <p:spPr bwMode="auto">
          <a:xfrm rot="5400000">
            <a:off x="5297118" y="3784002"/>
            <a:ext cx="2290639" cy="2444731"/>
          </a:xfrm>
          <a:prstGeom prst="rect">
            <a:avLst/>
          </a:prstGeom>
          <a:noFill/>
        </p:spPr>
      </p:pic>
      <p:pic>
        <p:nvPicPr>
          <p:cNvPr id="17" name="Picture 8" descr="C:\Users\Татьяна\Documents\lastscan\Пучужская роспись\р1.jpg"/>
          <p:cNvPicPr>
            <a:picLocks noChangeAspect="1" noChangeArrowheads="1"/>
          </p:cNvPicPr>
          <p:nvPr/>
        </p:nvPicPr>
        <p:blipFill>
          <a:blip r:embed="rId6" cstate="print"/>
          <a:srcRect l="18141" t="49342" r="61994" b="15618"/>
          <a:stretch>
            <a:fillRect/>
          </a:stretch>
        </p:blipFill>
        <p:spPr bwMode="auto">
          <a:xfrm rot="5400000">
            <a:off x="1402481" y="3790206"/>
            <a:ext cx="2306590" cy="24482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prv1.lori-images.net/traditsionnyi-ornament-severodvinskogo-regiona-0005579913-preview.jpg"/>
          <p:cNvPicPr>
            <a:picLocks noGrp="1"/>
          </p:cNvPicPr>
          <p:nvPr>
            <p:ph idx="1"/>
          </p:nvPr>
        </p:nvPicPr>
        <p:blipFill>
          <a:blip r:embed="rId3" cstate="print"/>
          <a:srcRect l="1562" t="1904" r="2343" b="8572"/>
          <a:stretch>
            <a:fillRect/>
          </a:stretch>
        </p:blipFill>
        <p:spPr bwMode="auto">
          <a:xfrm>
            <a:off x="0" y="0"/>
            <a:ext cx="9144000" cy="7173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puntodeenvio.es/wp-includes/images/smilies/church-powerpoint-backgrounds-free-8111.jpg"/>
          <p:cNvPicPr/>
          <p:nvPr/>
        </p:nvPicPr>
        <p:blipFill>
          <a:blip r:embed="rId4" cstate="print"/>
          <a:srcRect r="25886" b="5788"/>
          <a:stretch>
            <a:fillRect/>
          </a:stretch>
        </p:blipFill>
        <p:spPr bwMode="auto">
          <a:xfrm>
            <a:off x="611560" y="404664"/>
            <a:ext cx="8136904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https://prv1.lori-images.net/traditsionnyi-ornament-severodvinskogo-regiona-0005579913-preview.jpg"/>
          <p:cNvPicPr>
            <a:picLocks/>
          </p:cNvPicPr>
          <p:nvPr/>
        </p:nvPicPr>
        <p:blipFill>
          <a:blip r:embed="rId3" cstate="print"/>
          <a:srcRect l="3063" t="1904" r="2343" b="92670"/>
          <a:stretch>
            <a:fillRect/>
          </a:stretch>
        </p:blipFill>
        <p:spPr bwMode="auto">
          <a:xfrm>
            <a:off x="0" y="6500834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C:\Users\Татьяна\Documents\lastscan\Пучужская роспись\р1.jpg"/>
          <p:cNvPicPr>
            <a:picLocks noChangeAspect="1" noChangeArrowheads="1"/>
          </p:cNvPicPr>
          <p:nvPr/>
        </p:nvPicPr>
        <p:blipFill>
          <a:blip r:embed="rId5" cstate="print"/>
          <a:srcRect l="57976" t="1501" r="12227" b="87995"/>
          <a:stretch>
            <a:fillRect/>
          </a:stretch>
        </p:blipFill>
        <p:spPr bwMode="auto">
          <a:xfrm>
            <a:off x="755576" y="476672"/>
            <a:ext cx="2715730" cy="576064"/>
          </a:xfrm>
          <a:prstGeom prst="rect">
            <a:avLst/>
          </a:prstGeom>
          <a:noFill/>
        </p:spPr>
      </p:pic>
      <p:pic>
        <p:nvPicPr>
          <p:cNvPr id="10" name="Picture 8" descr="C:\Users\Татьяна\Documents\lastscan\Пучужская роспись\р1.jpg"/>
          <p:cNvPicPr>
            <a:picLocks noChangeAspect="1" noChangeArrowheads="1"/>
          </p:cNvPicPr>
          <p:nvPr/>
        </p:nvPicPr>
        <p:blipFill>
          <a:blip r:embed="rId5" cstate="print"/>
          <a:srcRect l="56170" t="69318" r="28738" b="26823"/>
          <a:stretch>
            <a:fillRect/>
          </a:stretch>
        </p:blipFill>
        <p:spPr bwMode="auto">
          <a:xfrm>
            <a:off x="683568" y="1700808"/>
            <a:ext cx="2808312" cy="432048"/>
          </a:xfrm>
          <a:prstGeom prst="rect">
            <a:avLst/>
          </a:prstGeom>
          <a:noFill/>
        </p:spPr>
      </p:pic>
      <p:pic>
        <p:nvPicPr>
          <p:cNvPr id="11" name="Picture 8" descr="C:\Users\Татьяна\Documents\lastscan\Пучужская роспись\р1.jpg"/>
          <p:cNvPicPr>
            <a:picLocks noChangeAspect="1" noChangeArrowheads="1"/>
          </p:cNvPicPr>
          <p:nvPr/>
        </p:nvPicPr>
        <p:blipFill>
          <a:blip r:embed="rId5" cstate="print"/>
          <a:srcRect l="62175" t="23485" r="18863" b="72013"/>
          <a:stretch>
            <a:fillRect/>
          </a:stretch>
        </p:blipFill>
        <p:spPr bwMode="auto">
          <a:xfrm>
            <a:off x="755576" y="1196752"/>
            <a:ext cx="2664296" cy="380614"/>
          </a:xfrm>
          <a:prstGeom prst="rect">
            <a:avLst/>
          </a:prstGeom>
          <a:noFill/>
        </p:spPr>
      </p:pic>
      <p:pic>
        <p:nvPicPr>
          <p:cNvPr id="13" name="Picture 8" descr="C:\Users\Татьяна\Documents\lastscan\Пучужская роспись\р1.jpg"/>
          <p:cNvPicPr>
            <a:picLocks noChangeAspect="1" noChangeArrowheads="1"/>
          </p:cNvPicPr>
          <p:nvPr/>
        </p:nvPicPr>
        <p:blipFill>
          <a:blip r:embed="rId5" cstate="print"/>
          <a:srcRect l="76938" t="51018" r="12058" b="30976"/>
          <a:stretch>
            <a:fillRect/>
          </a:stretch>
        </p:blipFill>
        <p:spPr bwMode="auto">
          <a:xfrm>
            <a:off x="4788024" y="2924944"/>
            <a:ext cx="1584176" cy="1559804"/>
          </a:xfrm>
          <a:prstGeom prst="rect">
            <a:avLst/>
          </a:prstGeom>
          <a:noFill/>
        </p:spPr>
      </p:pic>
      <p:pic>
        <p:nvPicPr>
          <p:cNvPr id="14" name="Picture 8" descr="C:\Users\Татьяна\Documents\lastscan\Пучужская роспись\р1.jpg"/>
          <p:cNvPicPr>
            <a:picLocks noChangeAspect="1" noChangeArrowheads="1"/>
          </p:cNvPicPr>
          <p:nvPr/>
        </p:nvPicPr>
        <p:blipFill>
          <a:blip r:embed="rId5" cstate="print"/>
          <a:srcRect l="57976" t="51018" r="31189" b="30976"/>
          <a:stretch>
            <a:fillRect/>
          </a:stretch>
        </p:blipFill>
        <p:spPr bwMode="auto">
          <a:xfrm>
            <a:off x="2915816" y="2996952"/>
            <a:ext cx="1584176" cy="1500798"/>
          </a:xfrm>
          <a:prstGeom prst="rect">
            <a:avLst/>
          </a:prstGeom>
          <a:noFill/>
        </p:spPr>
      </p:pic>
      <p:pic>
        <p:nvPicPr>
          <p:cNvPr id="18433" name="Picture 1" descr="C:\Users\Татьяна\Documents\lastscan\Пучужская роспись\п10.jpg"/>
          <p:cNvPicPr>
            <a:picLocks noChangeAspect="1" noChangeArrowheads="1"/>
          </p:cNvPicPr>
          <p:nvPr/>
        </p:nvPicPr>
        <p:blipFill>
          <a:blip r:embed="rId6" cstate="print"/>
          <a:srcRect l="25335" t="16056" r="12385" b="63247"/>
          <a:stretch>
            <a:fillRect/>
          </a:stretch>
        </p:blipFill>
        <p:spPr bwMode="auto">
          <a:xfrm>
            <a:off x="827584" y="4725144"/>
            <a:ext cx="3516588" cy="1584176"/>
          </a:xfrm>
          <a:prstGeom prst="rect">
            <a:avLst/>
          </a:prstGeom>
          <a:noFill/>
        </p:spPr>
      </p:pic>
      <p:pic>
        <p:nvPicPr>
          <p:cNvPr id="18434" name="Picture 2" descr="C:\Users\Татьяна\Documents\lastscan\Пучужская роспись\п11.jpg"/>
          <p:cNvPicPr>
            <a:picLocks noChangeAspect="1" noChangeArrowheads="1"/>
          </p:cNvPicPr>
          <p:nvPr/>
        </p:nvPicPr>
        <p:blipFill>
          <a:blip r:embed="rId7" cstate="print"/>
          <a:srcRect l="19356" t="19504" r="12181" b="57223"/>
          <a:stretch>
            <a:fillRect/>
          </a:stretch>
        </p:blipFill>
        <p:spPr bwMode="auto">
          <a:xfrm>
            <a:off x="4716016" y="4725144"/>
            <a:ext cx="3573085" cy="1546559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4211960" y="764704"/>
            <a:ext cx="41044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/>
          </a:p>
          <a:p>
            <a:r>
              <a:rPr lang="ru-RU" b="1" dirty="0" smtClean="0"/>
              <a:t>Для Пучужской росписи характерно многообразие орнаментальных полос, бордюров, уголков, розеток, квадратов. </a:t>
            </a:r>
            <a:endParaRPr lang="ru-RU" b="1" dirty="0"/>
          </a:p>
        </p:txBody>
      </p:sp>
      <p:pic>
        <p:nvPicPr>
          <p:cNvPr id="18437" name="Picture 5" descr="C:\Users\Татьяна\Documents\lastscan\Пучужская роспись\0_65e83_8d26f640_L.jpg"/>
          <p:cNvPicPr>
            <a:picLocks noChangeAspect="1" noChangeArrowheads="1"/>
          </p:cNvPicPr>
          <p:nvPr/>
        </p:nvPicPr>
        <p:blipFill>
          <a:blip r:embed="rId8" cstate="print"/>
          <a:srcRect l="71015" t="38584" b="53856"/>
          <a:stretch>
            <a:fillRect/>
          </a:stretch>
        </p:blipFill>
        <p:spPr bwMode="auto">
          <a:xfrm>
            <a:off x="683568" y="2276872"/>
            <a:ext cx="2944798" cy="576064"/>
          </a:xfrm>
          <a:prstGeom prst="rect">
            <a:avLst/>
          </a:prstGeom>
          <a:noFill/>
        </p:spPr>
      </p:pic>
      <p:pic>
        <p:nvPicPr>
          <p:cNvPr id="22" name="Picture 6" descr="C:\Users\Татьяна\Documents\lastscan\Пучужская роспись\п11.jpg"/>
          <p:cNvPicPr>
            <a:picLocks noChangeAspect="1" noChangeArrowheads="1"/>
          </p:cNvPicPr>
          <p:nvPr/>
        </p:nvPicPr>
        <p:blipFill>
          <a:blip r:embed="rId7" cstate="print"/>
          <a:srcRect l="22521" t="78089" r="69404" b="15016"/>
          <a:stretch>
            <a:fillRect/>
          </a:stretch>
        </p:blipFill>
        <p:spPr bwMode="auto">
          <a:xfrm rot="16200000">
            <a:off x="943176" y="2881360"/>
            <a:ext cx="1569016" cy="1656184"/>
          </a:xfrm>
          <a:prstGeom prst="rect">
            <a:avLst/>
          </a:prstGeom>
          <a:noFill/>
        </p:spPr>
      </p:pic>
      <p:pic>
        <p:nvPicPr>
          <p:cNvPr id="23" name="Picture 4" descr="&amp;Pcy;&amp;ucy;&amp;chcy;&amp;ucy;&amp;zhcy;&amp;scy;&amp;kcy;&amp;acy;&amp;yacy; &amp;rcy;&amp;ocy;&amp;scy;&amp;pcy;&amp;icy;&amp;scy;&amp;softcy; - &amp;Ocy;&amp;lcy;&amp;softcy;&amp;gcy;&amp;acy; &amp;IEcy;&amp;vcy;&amp;gcy;&amp;iecy;&amp;ncy;&amp;softcy;&amp;iecy;&amp;vcy;&amp;ncy;&amp;acy; &amp;Lcy;&amp;ucy;&amp;dcy;&amp;kcy;&amp;ocy;&amp;vcy;&amp;acy;"/>
          <p:cNvPicPr>
            <a:picLocks noChangeAspect="1" noChangeArrowheads="1"/>
          </p:cNvPicPr>
          <p:nvPr/>
        </p:nvPicPr>
        <p:blipFill>
          <a:blip r:embed="rId9" cstate="print"/>
          <a:srcRect l="58799" t="75949" r="21601" b="10577"/>
          <a:stretch>
            <a:fillRect/>
          </a:stretch>
        </p:blipFill>
        <p:spPr bwMode="auto">
          <a:xfrm>
            <a:off x="6732240" y="2996952"/>
            <a:ext cx="1728192" cy="1584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prv1.lori-images.net/traditsionnyi-ornament-severodvinskogo-regiona-0005579913-preview.jpg"/>
          <p:cNvPicPr>
            <a:picLocks noGrp="1"/>
          </p:cNvPicPr>
          <p:nvPr>
            <p:ph idx="1"/>
          </p:nvPr>
        </p:nvPicPr>
        <p:blipFill>
          <a:blip r:embed="rId3" cstate="print"/>
          <a:srcRect l="1562" t="1904" r="2343" b="8572"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puntodeenvio.es/wp-includes/images/smilies/church-powerpoint-backgrounds-free-8111.jpg"/>
          <p:cNvPicPr/>
          <p:nvPr/>
        </p:nvPicPr>
        <p:blipFill>
          <a:blip r:embed="rId4" cstate="print"/>
          <a:srcRect r="25886" b="5788"/>
          <a:stretch>
            <a:fillRect/>
          </a:stretch>
        </p:blipFill>
        <p:spPr bwMode="auto">
          <a:xfrm>
            <a:off x="611560" y="332656"/>
            <a:ext cx="8001056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https://prv1.lori-images.net/traditsionnyi-ornament-severodvinskogo-regiona-0005579913-preview.jpg"/>
          <p:cNvPicPr>
            <a:picLocks/>
          </p:cNvPicPr>
          <p:nvPr/>
        </p:nvPicPr>
        <p:blipFill>
          <a:blip r:embed="rId3" cstate="print"/>
          <a:srcRect l="3063" t="1904" r="2343" b="92670"/>
          <a:stretch>
            <a:fillRect/>
          </a:stretch>
        </p:blipFill>
        <p:spPr bwMode="auto">
          <a:xfrm>
            <a:off x="0" y="6309320"/>
            <a:ext cx="91440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563888" y="764704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Древо жизни представляет собой гибкий, вьющийся стебель  </a:t>
            </a:r>
            <a:r>
              <a:rPr lang="ru-RU" b="1" dirty="0" smtClean="0"/>
              <a:t>с </a:t>
            </a:r>
            <a:r>
              <a:rPr lang="ru-RU" b="1" dirty="0" smtClean="0"/>
              <a:t>листьями составляет </a:t>
            </a:r>
            <a:r>
              <a:rPr lang="ru-RU" b="1" dirty="0" smtClean="0"/>
              <a:t>основу </a:t>
            </a:r>
            <a:r>
              <a:rPr lang="ru-RU" b="1" dirty="0" smtClean="0"/>
              <a:t>узора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9" name="Picture 4" descr="C:\Users\Татьяна\Documents\lastscan\Пучужская роспись\п13.jpg"/>
          <p:cNvPicPr>
            <a:picLocks noChangeAspect="1" noChangeArrowheads="1"/>
          </p:cNvPicPr>
          <p:nvPr/>
        </p:nvPicPr>
        <p:blipFill>
          <a:blip r:embed="rId5" cstate="print"/>
          <a:srcRect l="63896" t="30540" r="3563" b="17534"/>
          <a:stretch>
            <a:fillRect/>
          </a:stretch>
        </p:blipFill>
        <p:spPr bwMode="auto">
          <a:xfrm>
            <a:off x="827584" y="548680"/>
            <a:ext cx="2669874" cy="2880320"/>
          </a:xfrm>
          <a:prstGeom prst="rect">
            <a:avLst/>
          </a:prstGeom>
          <a:noFill/>
        </p:spPr>
      </p:pic>
      <p:pic>
        <p:nvPicPr>
          <p:cNvPr id="16385" name="Picture 1" descr="C:\Users\Татьяна\Documents\lastscan\Пучужская роспись\0_65e83_8d26f640_L.jpg"/>
          <p:cNvPicPr>
            <a:picLocks noChangeAspect="1" noChangeArrowheads="1"/>
          </p:cNvPicPr>
          <p:nvPr/>
        </p:nvPicPr>
        <p:blipFill>
          <a:blip r:embed="rId6" cstate="print"/>
          <a:srcRect t="10689" b="60583"/>
          <a:stretch>
            <a:fillRect/>
          </a:stretch>
        </p:blipFill>
        <p:spPr bwMode="auto">
          <a:xfrm>
            <a:off x="755576" y="3645024"/>
            <a:ext cx="5157507" cy="1296144"/>
          </a:xfrm>
          <a:prstGeom prst="rect">
            <a:avLst/>
          </a:prstGeom>
          <a:noFill/>
        </p:spPr>
      </p:pic>
      <p:pic>
        <p:nvPicPr>
          <p:cNvPr id="10" name="Picture 1" descr="C:\Users\Татьяна\Documents\lastscan\Пучужская роспись\0_65e83_8d26f640_L.jpg"/>
          <p:cNvPicPr>
            <a:picLocks noChangeAspect="1" noChangeArrowheads="1"/>
          </p:cNvPicPr>
          <p:nvPr/>
        </p:nvPicPr>
        <p:blipFill>
          <a:blip r:embed="rId6" cstate="print"/>
          <a:srcRect t="57560" b="15224"/>
          <a:stretch>
            <a:fillRect/>
          </a:stretch>
        </p:blipFill>
        <p:spPr bwMode="auto">
          <a:xfrm>
            <a:off x="683568" y="5085184"/>
            <a:ext cx="5256584" cy="1224136"/>
          </a:xfrm>
          <a:prstGeom prst="rect">
            <a:avLst/>
          </a:prstGeom>
          <a:noFill/>
        </p:spPr>
      </p:pic>
      <p:pic>
        <p:nvPicPr>
          <p:cNvPr id="16386" name="Picture 2" descr="C:\Users\Татьяна\Documents\lastscan\Пучужская роспись\п9.jpg"/>
          <p:cNvPicPr>
            <a:picLocks noChangeAspect="1" noChangeArrowheads="1"/>
          </p:cNvPicPr>
          <p:nvPr/>
        </p:nvPicPr>
        <p:blipFill>
          <a:blip r:embed="rId7" cstate="print"/>
          <a:srcRect l="81739" t="67614" r="4513" b="7020"/>
          <a:stretch>
            <a:fillRect/>
          </a:stretch>
        </p:blipFill>
        <p:spPr bwMode="auto">
          <a:xfrm>
            <a:off x="6372200" y="1988840"/>
            <a:ext cx="1656184" cy="4210530"/>
          </a:xfrm>
          <a:prstGeom prst="rect">
            <a:avLst/>
          </a:prstGeom>
          <a:noFill/>
        </p:spPr>
      </p:pic>
      <p:pic>
        <p:nvPicPr>
          <p:cNvPr id="16388" name="Picture 4" descr="http://www.ssa76.narod.ru/SEVERODVINA.files/image008.jpg"/>
          <p:cNvPicPr>
            <a:picLocks noChangeAspect="1" noChangeArrowheads="1"/>
          </p:cNvPicPr>
          <p:nvPr/>
        </p:nvPicPr>
        <p:blipFill>
          <a:blip r:embed="rId8" cstate="print"/>
          <a:srcRect l="10878" t="48383" r="60569"/>
          <a:stretch>
            <a:fillRect/>
          </a:stretch>
        </p:blipFill>
        <p:spPr bwMode="auto">
          <a:xfrm>
            <a:off x="4283968" y="1700808"/>
            <a:ext cx="1512168" cy="18436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prv1.lori-images.net/traditsionnyi-ornament-severodvinskogo-regiona-0005579913-preview.jpg"/>
          <p:cNvPicPr>
            <a:picLocks noGrp="1"/>
          </p:cNvPicPr>
          <p:nvPr>
            <p:ph idx="1"/>
          </p:nvPr>
        </p:nvPicPr>
        <p:blipFill>
          <a:blip r:embed="rId3" cstate="print"/>
          <a:srcRect l="1562" t="1904" r="2343" b="8572"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puntodeenvio.es/wp-includes/images/smilies/church-powerpoint-backgrounds-free-8111.jpg"/>
          <p:cNvPicPr/>
          <p:nvPr/>
        </p:nvPicPr>
        <p:blipFill>
          <a:blip r:embed="rId4" cstate="print"/>
          <a:srcRect r="25886" b="5788"/>
          <a:stretch>
            <a:fillRect/>
          </a:stretch>
        </p:blipFill>
        <p:spPr bwMode="auto">
          <a:xfrm>
            <a:off x="611560" y="332656"/>
            <a:ext cx="8001056" cy="614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https://prv1.lori-images.net/traditsionnyi-ornament-severodvinskogo-regiona-0005579913-preview.jpg"/>
          <p:cNvPicPr>
            <a:picLocks/>
          </p:cNvPicPr>
          <p:nvPr/>
        </p:nvPicPr>
        <p:blipFill>
          <a:blip r:embed="rId3" cstate="print"/>
          <a:srcRect l="3063" t="1904" r="2343" b="92670"/>
          <a:stretch>
            <a:fillRect/>
          </a:stretch>
        </p:blipFill>
        <p:spPr bwMode="auto">
          <a:xfrm>
            <a:off x="0" y="6500834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Татьяна\Documents\lastscan\Пучужская роспись\п12.jpg"/>
          <p:cNvPicPr>
            <a:picLocks noChangeAspect="1" noChangeArrowheads="1"/>
          </p:cNvPicPr>
          <p:nvPr/>
        </p:nvPicPr>
        <p:blipFill>
          <a:blip r:embed="rId5" cstate="print"/>
          <a:srcRect l="13196" t="12110" b="64149"/>
          <a:stretch>
            <a:fillRect/>
          </a:stretch>
        </p:blipFill>
        <p:spPr bwMode="auto">
          <a:xfrm>
            <a:off x="827584" y="4581128"/>
            <a:ext cx="3684265" cy="1440160"/>
          </a:xfrm>
          <a:prstGeom prst="rect">
            <a:avLst/>
          </a:prstGeom>
          <a:noFill/>
        </p:spPr>
      </p:pic>
      <p:pic>
        <p:nvPicPr>
          <p:cNvPr id="8" name="Picture 4" descr="http://www.ssa76.narod.ru/SEVERODVINA.files/image008.jpg"/>
          <p:cNvPicPr>
            <a:picLocks noChangeAspect="1" noChangeArrowheads="1"/>
          </p:cNvPicPr>
          <p:nvPr/>
        </p:nvPicPr>
        <p:blipFill>
          <a:blip r:embed="rId6" cstate="print"/>
          <a:srcRect l="50308" t="52415" r="2102" b="7265"/>
          <a:stretch>
            <a:fillRect/>
          </a:stretch>
        </p:blipFill>
        <p:spPr bwMode="auto">
          <a:xfrm>
            <a:off x="1403648" y="2636912"/>
            <a:ext cx="2520280" cy="1440160"/>
          </a:xfrm>
          <a:prstGeom prst="rect">
            <a:avLst/>
          </a:prstGeom>
          <a:noFill/>
        </p:spPr>
      </p:pic>
      <p:pic>
        <p:nvPicPr>
          <p:cNvPr id="72708" name="Picture 4" descr="&amp;Pcy;&amp;ucy;&amp;chcy;&amp;ucy;&amp;zhcy;&amp;scy;&amp;kcy;&amp;acy;&amp;yacy; &amp;rcy;&amp;ocy;&amp;scy;&amp;pcy;&amp;icy;&amp;scy;&amp;softcy; - &amp;Ocy;&amp;lcy;&amp;softcy;&amp;gcy;&amp;acy; &amp;IEcy;&amp;vcy;&amp;gcy;&amp;iecy;&amp;ncy;&amp;softcy;&amp;iecy;&amp;vcy;&amp;ncy;&amp;acy; &amp;Lcy;&amp;ucy;&amp;dcy;&amp;kcy;&amp;ocy;&amp;vcy;&amp;acy;"/>
          <p:cNvPicPr>
            <a:picLocks noChangeAspect="1" noChangeArrowheads="1"/>
          </p:cNvPicPr>
          <p:nvPr/>
        </p:nvPicPr>
        <p:blipFill>
          <a:blip r:embed="rId7" cstate="print"/>
          <a:srcRect l="19600" t="27993" r="24401" b="51524"/>
          <a:stretch>
            <a:fillRect/>
          </a:stretch>
        </p:blipFill>
        <p:spPr bwMode="auto">
          <a:xfrm>
            <a:off x="899592" y="764704"/>
            <a:ext cx="3384376" cy="158417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932040" y="692696"/>
            <a:ext cx="30963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b="1" dirty="0" smtClean="0"/>
          </a:p>
          <a:p>
            <a:pPr algn="just"/>
            <a:endParaRPr lang="ru-RU" b="1" dirty="0" smtClean="0"/>
          </a:p>
          <a:p>
            <a:pPr algn="just"/>
            <a:r>
              <a:rPr lang="ru-RU" b="1" dirty="0" smtClean="0"/>
              <a:t>Райские птицы, так же излюбленный мотив пучужских мастеров.</a:t>
            </a:r>
            <a:endParaRPr lang="ru-RU" b="1" dirty="0"/>
          </a:p>
        </p:txBody>
      </p:sp>
      <p:pic>
        <p:nvPicPr>
          <p:cNvPr id="72710" name="Picture 6" descr="http://buyan-ostrov.ru/wp-content/gallery/rezba-i-rospis-po-derevu/exhibits2-18.jpg"/>
          <p:cNvPicPr>
            <a:picLocks noChangeAspect="1" noChangeArrowheads="1"/>
          </p:cNvPicPr>
          <p:nvPr/>
        </p:nvPicPr>
        <p:blipFill>
          <a:blip r:embed="rId8" cstate="print"/>
          <a:srcRect l="15083" t="15235" r="19557"/>
          <a:stretch>
            <a:fillRect/>
          </a:stretch>
        </p:blipFill>
        <p:spPr bwMode="auto">
          <a:xfrm>
            <a:off x="5004048" y="3212976"/>
            <a:ext cx="3112710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prv1.lori-images.net/traditsionnyi-ornament-severodvinskogo-regiona-0005579913-preview.jpg"/>
          <p:cNvPicPr>
            <a:picLocks noGrp="1"/>
          </p:cNvPicPr>
          <p:nvPr>
            <p:ph idx="1"/>
          </p:nvPr>
        </p:nvPicPr>
        <p:blipFill>
          <a:blip r:embed="rId3" cstate="print"/>
          <a:srcRect l="1562" t="1904" r="2343" b="8572"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puntodeenvio.es/wp-includes/images/smilies/church-powerpoint-backgrounds-free-8111.jpg"/>
          <p:cNvPicPr/>
          <p:nvPr/>
        </p:nvPicPr>
        <p:blipFill>
          <a:blip r:embed="rId4" cstate="print"/>
          <a:srcRect r="25886" b="5788"/>
          <a:stretch>
            <a:fillRect/>
          </a:stretch>
        </p:blipFill>
        <p:spPr bwMode="auto">
          <a:xfrm>
            <a:off x="611560" y="404664"/>
            <a:ext cx="8001056" cy="614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https://prv1.lori-images.net/traditsionnyi-ornament-severodvinskogo-regiona-0005579913-preview.jpg"/>
          <p:cNvPicPr>
            <a:picLocks/>
          </p:cNvPicPr>
          <p:nvPr/>
        </p:nvPicPr>
        <p:blipFill>
          <a:blip r:embed="rId3" cstate="print"/>
          <a:srcRect l="3063" t="1904" r="2343" b="92670"/>
          <a:stretch>
            <a:fillRect/>
          </a:stretch>
        </p:blipFill>
        <p:spPr bwMode="auto">
          <a:xfrm>
            <a:off x="0" y="6500834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4" name="Picture 2" descr="http://www.cultnord.ru/mUserFiles/Image/1/71_.jpg"/>
          <p:cNvPicPr>
            <a:picLocks noChangeAspect="1" noChangeArrowheads="1"/>
          </p:cNvPicPr>
          <p:nvPr/>
        </p:nvPicPr>
        <p:blipFill>
          <a:blip r:embed="rId5" cstate="print"/>
          <a:srcRect l="7411" t="24570" r="6809" b="15705"/>
          <a:stretch>
            <a:fillRect/>
          </a:stretch>
        </p:blipFill>
        <p:spPr bwMode="auto">
          <a:xfrm>
            <a:off x="683568" y="3861048"/>
            <a:ext cx="3816424" cy="2254254"/>
          </a:xfrm>
          <a:prstGeom prst="rect">
            <a:avLst/>
          </a:prstGeom>
          <a:noFill/>
        </p:spPr>
      </p:pic>
      <p:pic>
        <p:nvPicPr>
          <p:cNvPr id="74756" name="Picture 4" descr="http://buyan-ostrov.ru/wp-content/gallery/rezba-i-rospis-po-derevu/exhibits2-19.jpg"/>
          <p:cNvPicPr>
            <a:picLocks noChangeAspect="1" noChangeArrowheads="1"/>
          </p:cNvPicPr>
          <p:nvPr/>
        </p:nvPicPr>
        <p:blipFill>
          <a:blip r:embed="rId6" cstate="print"/>
          <a:srcRect l="5287" t="54179" r="4840" b="9281"/>
          <a:stretch>
            <a:fillRect/>
          </a:stretch>
        </p:blipFill>
        <p:spPr bwMode="auto">
          <a:xfrm>
            <a:off x="755576" y="980728"/>
            <a:ext cx="3672408" cy="208823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644008" y="692696"/>
            <a:ext cx="37444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Сцена </a:t>
            </a:r>
            <a:r>
              <a:rPr lang="ru-RU" b="1" dirty="0" smtClean="0"/>
              <a:t>катания: пара или одна лошадь, запряженная в саночки с кибиткой. </a:t>
            </a:r>
            <a:endParaRPr lang="ru-RU" b="1" dirty="0" smtClean="0"/>
          </a:p>
          <a:p>
            <a:pPr algn="just"/>
            <a:r>
              <a:rPr lang="ru-RU" b="1" dirty="0" smtClean="0"/>
              <a:t>Но </a:t>
            </a:r>
            <a:r>
              <a:rPr lang="ru-RU" b="1" dirty="0" smtClean="0"/>
              <a:t>есть свои особенности росписи, которых мастера Пучуги строго придерживались. </a:t>
            </a:r>
            <a:endParaRPr lang="ru-RU" b="1" dirty="0" smtClean="0"/>
          </a:p>
          <a:p>
            <a:pPr algn="just"/>
            <a:r>
              <a:rPr lang="ru-RU" b="1" dirty="0" smtClean="0"/>
              <a:t>Возница </a:t>
            </a:r>
            <a:r>
              <a:rPr lang="ru-RU" b="1" dirty="0" smtClean="0"/>
              <a:t>на прялках Пучуги одет по-крестьянски, в поддевку и черную войлочную шапку с отогнутыми краями.</a:t>
            </a:r>
            <a:endParaRPr lang="ru-RU" b="1" dirty="0"/>
          </a:p>
        </p:txBody>
      </p:sp>
      <p:pic>
        <p:nvPicPr>
          <p:cNvPr id="74758" name="Picture 6" descr="http://patlah.ru/etm/etm-01/podelki/rospis/north-dvina/dvina_5-01.jpg"/>
          <p:cNvPicPr>
            <a:picLocks noChangeAspect="1" noChangeArrowheads="1"/>
          </p:cNvPicPr>
          <p:nvPr/>
        </p:nvPicPr>
        <p:blipFill>
          <a:blip r:embed="rId7" cstate="print"/>
          <a:srcRect l="17869" t="22846" r="9281" b="48077"/>
          <a:stretch>
            <a:fillRect/>
          </a:stretch>
        </p:blipFill>
        <p:spPr bwMode="auto">
          <a:xfrm>
            <a:off x="4860032" y="3933056"/>
            <a:ext cx="3523249" cy="216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prv1.lori-images.net/traditsionnyi-ornament-severodvinskogo-regiona-0005579913-preview.jpg"/>
          <p:cNvPicPr>
            <a:picLocks noGrp="1"/>
          </p:cNvPicPr>
          <p:nvPr>
            <p:ph idx="1"/>
          </p:nvPr>
        </p:nvPicPr>
        <p:blipFill>
          <a:blip r:embed="rId3" cstate="print"/>
          <a:srcRect l="1562" t="1904" r="2343" b="8572"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puntodeenvio.es/wp-includes/images/smilies/church-powerpoint-backgrounds-free-8111.jpg"/>
          <p:cNvPicPr/>
          <p:nvPr/>
        </p:nvPicPr>
        <p:blipFill>
          <a:blip r:embed="rId4" cstate="print"/>
          <a:srcRect r="25886" b="5788"/>
          <a:stretch>
            <a:fillRect/>
          </a:stretch>
        </p:blipFill>
        <p:spPr bwMode="auto">
          <a:xfrm>
            <a:off x="571472" y="357166"/>
            <a:ext cx="8001056" cy="614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https://prv1.lori-images.net/traditsionnyi-ornament-severodvinskogo-regiona-0005579913-preview.jpg"/>
          <p:cNvPicPr>
            <a:picLocks/>
          </p:cNvPicPr>
          <p:nvPr/>
        </p:nvPicPr>
        <p:blipFill>
          <a:blip r:embed="rId3" cstate="print"/>
          <a:srcRect l="3063" t="1904" r="2343" b="92670"/>
          <a:stretch>
            <a:fillRect/>
          </a:stretch>
        </p:blipFill>
        <p:spPr bwMode="auto">
          <a:xfrm>
            <a:off x="0" y="6500834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https://pp.vk.me/c622317/v622317680/429be/jv7EO0REub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717032"/>
            <a:ext cx="3195630" cy="2451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0" name="Picture 4" descr="https://pp.vk.me/c322118/v322118746/6cf1/-Xl6x3HGHI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692696"/>
            <a:ext cx="3352834" cy="2514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2" name="Picture 6" descr="http://www.billiard-vip.ru/data/gallery/544.jpg"/>
          <p:cNvPicPr>
            <a:picLocks noChangeAspect="1" noChangeArrowheads="1"/>
          </p:cNvPicPr>
          <p:nvPr/>
        </p:nvPicPr>
        <p:blipFill>
          <a:blip r:embed="rId7" cstate="print"/>
          <a:srcRect l="1512" t="14080" r="6257" b="7297"/>
          <a:stretch>
            <a:fillRect/>
          </a:stretch>
        </p:blipFill>
        <p:spPr bwMode="auto">
          <a:xfrm>
            <a:off x="755576" y="3717032"/>
            <a:ext cx="3716721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4" name="Picture 8" descr="http://veselinka-toys.ru/content/catalog/big/9217_img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9592" y="692696"/>
            <a:ext cx="3689383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prv1.lori-images.net/traditsionnyi-ornament-severodvinskogo-regiona-0005579913-preview.jpg"/>
          <p:cNvPicPr>
            <a:picLocks noGrp="1"/>
          </p:cNvPicPr>
          <p:nvPr>
            <p:ph idx="1"/>
          </p:nvPr>
        </p:nvPicPr>
        <p:blipFill>
          <a:blip r:embed="rId3" cstate="print"/>
          <a:srcRect l="1562" t="1904" r="2343" b="8572"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puntodeenvio.es/wp-includes/images/smilies/church-powerpoint-backgrounds-free-8111.jpg"/>
          <p:cNvPicPr/>
          <p:nvPr/>
        </p:nvPicPr>
        <p:blipFill>
          <a:blip r:embed="rId4" cstate="print"/>
          <a:srcRect r="25886" b="5788"/>
          <a:stretch>
            <a:fillRect/>
          </a:stretch>
        </p:blipFill>
        <p:spPr bwMode="auto">
          <a:xfrm>
            <a:off x="611560" y="404664"/>
            <a:ext cx="8001056" cy="6096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https://prv1.lori-images.net/traditsionnyi-ornament-severodvinskogo-regiona-0005579913-preview.jpg"/>
          <p:cNvPicPr>
            <a:picLocks/>
          </p:cNvPicPr>
          <p:nvPr/>
        </p:nvPicPr>
        <p:blipFill>
          <a:blip r:embed="rId3" cstate="print"/>
          <a:srcRect l="3063" t="1904" r="2343" b="92670"/>
          <a:stretch>
            <a:fillRect/>
          </a:stretch>
        </p:blipFill>
        <p:spPr bwMode="auto">
          <a:xfrm>
            <a:off x="0" y="6500834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 descr="https://im2-tub-ru.yandex.net/i?id=b0ccc2fbf16145b6f8f54b918d818d70&amp;n=33&amp;h=215&amp;w=2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4437112"/>
            <a:ext cx="2088233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923928" y="476672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    Борецкая роспись 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3888" y="948690"/>
            <a:ext cx="460851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Борецкая роспись - одна из разновидностей северорусской графической </a:t>
            </a:r>
            <a:r>
              <a:rPr lang="ru-RU" b="1" dirty="0" smtClean="0"/>
              <a:t>росписи. Корни </a:t>
            </a:r>
            <a:r>
              <a:rPr lang="ru-RU" b="1" dirty="0" smtClean="0"/>
              <a:t>борецкой росписи уходят в глубь веков. Зародилась она в селе Борок, что на берегу Северной Двины под Архангельском. История появления села Борок связана с заселением двинского края выходцами из Новгорода. Занимались этими росписями крестьяне-мастера, иконописцы</a:t>
            </a:r>
            <a:r>
              <a:rPr lang="ru-RU" b="1" dirty="0" smtClean="0"/>
              <a:t>.</a:t>
            </a:r>
          </a:p>
          <a:p>
            <a:pPr algn="just"/>
            <a:r>
              <a:rPr lang="ru-RU" b="1" dirty="0" smtClean="0"/>
              <a:t> </a:t>
            </a:r>
          </a:p>
          <a:p>
            <a:pPr algn="just"/>
            <a:r>
              <a:rPr lang="ru-RU" b="1" dirty="0" smtClean="0"/>
              <a:t>Наиболее </a:t>
            </a:r>
            <a:r>
              <a:rPr lang="ru-RU" b="1" dirty="0" smtClean="0"/>
              <a:t>часто используемые цвета в росписи: красный, зелёный, коричневый, оранжевый, жёлтый</a:t>
            </a:r>
            <a:r>
              <a:rPr lang="ru-RU" b="1" dirty="0" smtClean="0"/>
              <a:t>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111620" name="Picture 4" descr="https://pp.vk.me/c410431/v410431497/221c/VHPL2BXP6N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764704"/>
            <a:ext cx="2445271" cy="5510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prv1.lori-images.net/traditsionnyi-ornament-severodvinskogo-regiona-0005579913-preview.jpg"/>
          <p:cNvPicPr>
            <a:picLocks noGrp="1"/>
          </p:cNvPicPr>
          <p:nvPr>
            <p:ph idx="1"/>
          </p:nvPr>
        </p:nvPicPr>
        <p:blipFill>
          <a:blip r:embed="rId3" cstate="print"/>
          <a:srcRect l="1562" t="1904" r="2343" b="8572"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puntodeenvio.es/wp-includes/images/smilies/church-powerpoint-backgrounds-free-8111.jpg"/>
          <p:cNvPicPr/>
          <p:nvPr/>
        </p:nvPicPr>
        <p:blipFill>
          <a:blip r:embed="rId4" cstate="print"/>
          <a:srcRect r="26924" b="5788"/>
          <a:stretch>
            <a:fillRect/>
          </a:stretch>
        </p:blipFill>
        <p:spPr bwMode="auto">
          <a:xfrm>
            <a:off x="539552" y="332656"/>
            <a:ext cx="8032976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https://prv1.lori-images.net/traditsionnyi-ornament-severodvinskogo-regiona-0005579913-preview.jpg"/>
          <p:cNvPicPr>
            <a:picLocks/>
          </p:cNvPicPr>
          <p:nvPr/>
        </p:nvPicPr>
        <p:blipFill>
          <a:blip r:embed="rId3" cstate="print"/>
          <a:srcRect l="3063" t="1904" r="2343" b="92670"/>
          <a:stretch>
            <a:fillRect/>
          </a:stretch>
        </p:blipFill>
        <p:spPr bwMode="auto">
          <a:xfrm>
            <a:off x="0" y="6500834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131840" y="476672"/>
            <a:ext cx="532859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</a:t>
            </a:r>
            <a:r>
              <a:rPr lang="ru-RU" b="1" dirty="0" smtClean="0"/>
              <a:t>Орнамент состоит из ромбиков, кружочков, капелек, </a:t>
            </a:r>
            <a:r>
              <a:rPr lang="ru-RU" b="1" dirty="0" smtClean="0"/>
              <a:t>треугольников, растительных элементов. </a:t>
            </a:r>
            <a:r>
              <a:rPr lang="ru-RU" b="1" dirty="0" smtClean="0"/>
              <a:t>Все элементы обводятся чёрным контуром. </a:t>
            </a:r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r>
              <a:rPr lang="ru-RU" b="1" dirty="0" smtClean="0"/>
              <a:t>Разнообразные уголки - открытые и закрытые.</a:t>
            </a:r>
          </a:p>
          <a:p>
            <a:endParaRPr lang="ru-RU" b="1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76801" name="Picture 1" descr="C:\Users\Татьяна\Documents\lastscan\Борецкая роспись\методичка\8.jpg"/>
          <p:cNvPicPr>
            <a:picLocks noChangeAspect="1" noChangeArrowheads="1"/>
          </p:cNvPicPr>
          <p:nvPr/>
        </p:nvPicPr>
        <p:blipFill>
          <a:blip r:embed="rId5" cstate="print"/>
          <a:srcRect l="54043" t="53418" r="28439" b="40581"/>
          <a:stretch>
            <a:fillRect/>
          </a:stretch>
        </p:blipFill>
        <p:spPr bwMode="auto">
          <a:xfrm>
            <a:off x="683569" y="1412776"/>
            <a:ext cx="2376263" cy="611039"/>
          </a:xfrm>
          <a:prstGeom prst="rect">
            <a:avLst/>
          </a:prstGeom>
          <a:noFill/>
        </p:spPr>
      </p:pic>
      <p:pic>
        <p:nvPicPr>
          <p:cNvPr id="8" name="Picture 1" descr="C:\Users\Татьяна\Documents\lastscan\Борецкая роспись\методичка\8.jpg"/>
          <p:cNvPicPr>
            <a:picLocks noChangeAspect="1" noChangeArrowheads="1"/>
          </p:cNvPicPr>
          <p:nvPr/>
        </p:nvPicPr>
        <p:blipFill>
          <a:blip r:embed="rId5" cstate="print"/>
          <a:srcRect l="54043" t="12383" r="28439" b="79997"/>
          <a:stretch>
            <a:fillRect/>
          </a:stretch>
        </p:blipFill>
        <p:spPr bwMode="auto">
          <a:xfrm>
            <a:off x="683568" y="548680"/>
            <a:ext cx="2304256" cy="709001"/>
          </a:xfrm>
          <a:prstGeom prst="rect">
            <a:avLst/>
          </a:prstGeom>
          <a:noFill/>
        </p:spPr>
      </p:pic>
      <p:pic>
        <p:nvPicPr>
          <p:cNvPr id="10" name="Picture 1" descr="C:\Users\Татьяна\Documents\lastscan\Борецкая роспись\методичка\8.jpg"/>
          <p:cNvPicPr>
            <a:picLocks noChangeAspect="1" noChangeArrowheads="1"/>
          </p:cNvPicPr>
          <p:nvPr/>
        </p:nvPicPr>
        <p:blipFill>
          <a:blip r:embed="rId5" cstate="print"/>
          <a:srcRect l="74930" t="32386" r="8899" b="61308"/>
          <a:stretch>
            <a:fillRect/>
          </a:stretch>
        </p:blipFill>
        <p:spPr bwMode="auto">
          <a:xfrm>
            <a:off x="755576" y="2132856"/>
            <a:ext cx="2160240" cy="589156"/>
          </a:xfrm>
          <a:prstGeom prst="rect">
            <a:avLst/>
          </a:prstGeom>
          <a:noFill/>
        </p:spPr>
      </p:pic>
      <p:pic>
        <p:nvPicPr>
          <p:cNvPr id="11" name="Picture 1" descr="C:\Users\Татьяна\Documents\lastscan\Борецкая роспись\методичка\8.jpg"/>
          <p:cNvPicPr>
            <a:picLocks noChangeAspect="1" noChangeArrowheads="1"/>
          </p:cNvPicPr>
          <p:nvPr/>
        </p:nvPicPr>
        <p:blipFill>
          <a:blip r:embed="rId5" cstate="print"/>
          <a:srcRect l="74930" t="42634" r="8899" b="51421"/>
          <a:stretch>
            <a:fillRect/>
          </a:stretch>
        </p:blipFill>
        <p:spPr bwMode="auto">
          <a:xfrm>
            <a:off x="755576" y="2852936"/>
            <a:ext cx="2160240" cy="561786"/>
          </a:xfrm>
          <a:prstGeom prst="rect">
            <a:avLst/>
          </a:prstGeom>
          <a:noFill/>
        </p:spPr>
      </p:pic>
      <p:pic>
        <p:nvPicPr>
          <p:cNvPr id="16" name="Picture 2" descr="C:\Users\Татьяна\Documents\lastscan\Борецкая роспись\методичка\14.jpg"/>
          <p:cNvPicPr>
            <a:picLocks noChangeAspect="1" noChangeArrowheads="1"/>
          </p:cNvPicPr>
          <p:nvPr/>
        </p:nvPicPr>
        <p:blipFill>
          <a:blip r:embed="rId6" cstate="print"/>
          <a:srcRect l="53697" t="13109" r="6789" b="57758"/>
          <a:stretch>
            <a:fillRect/>
          </a:stretch>
        </p:blipFill>
        <p:spPr bwMode="auto">
          <a:xfrm>
            <a:off x="1259632" y="3573016"/>
            <a:ext cx="2808312" cy="2808312"/>
          </a:xfrm>
          <a:prstGeom prst="rect">
            <a:avLst/>
          </a:prstGeom>
          <a:noFill/>
        </p:spPr>
      </p:pic>
      <p:pic>
        <p:nvPicPr>
          <p:cNvPr id="17" name="Picture 2" descr="C:\Users\Татьяна\Documents\lastscan\Борецкая роспись\методичка\14.jpg"/>
          <p:cNvPicPr>
            <a:picLocks noChangeAspect="1" noChangeArrowheads="1"/>
          </p:cNvPicPr>
          <p:nvPr/>
        </p:nvPicPr>
        <p:blipFill>
          <a:blip r:embed="rId6" cstate="print"/>
          <a:srcRect l="9118" t="12381" r="51486" b="58486"/>
          <a:stretch>
            <a:fillRect/>
          </a:stretch>
        </p:blipFill>
        <p:spPr bwMode="auto">
          <a:xfrm rot="16200000">
            <a:off x="4777759" y="3511273"/>
            <a:ext cx="2900850" cy="2880320"/>
          </a:xfrm>
          <a:prstGeom prst="rect">
            <a:avLst/>
          </a:prstGeom>
          <a:noFill/>
        </p:spPr>
      </p:pic>
      <p:pic>
        <p:nvPicPr>
          <p:cNvPr id="76804" name="Picture 4" descr="http://img0.liveinternet.ru/images/attach/c/9/106/443/106443400_large_0_dbdcb_961077c8_1XXL.jpg"/>
          <p:cNvPicPr>
            <a:picLocks noChangeAspect="1" noChangeArrowheads="1"/>
          </p:cNvPicPr>
          <p:nvPr/>
        </p:nvPicPr>
        <p:blipFill>
          <a:blip r:embed="rId7" cstate="print"/>
          <a:srcRect l="1082" t="11739" r="52413" b="67131"/>
          <a:stretch>
            <a:fillRect/>
          </a:stretch>
        </p:blipFill>
        <p:spPr bwMode="auto">
          <a:xfrm>
            <a:off x="3779912" y="1700808"/>
            <a:ext cx="3440382" cy="7200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prv1.lori-images.net/traditsionnyi-ornament-severodvinskogo-regiona-0005579913-preview.jpg"/>
          <p:cNvPicPr>
            <a:picLocks noGrp="1"/>
          </p:cNvPicPr>
          <p:nvPr>
            <p:ph idx="1"/>
          </p:nvPr>
        </p:nvPicPr>
        <p:blipFill>
          <a:blip r:embed="rId3" cstate="print"/>
          <a:srcRect l="1562" t="1904" r="2343" b="8572"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puntodeenvio.es/wp-includes/images/smilies/church-powerpoint-backgrounds-free-8111.jpg"/>
          <p:cNvPicPr/>
          <p:nvPr/>
        </p:nvPicPr>
        <p:blipFill>
          <a:blip r:embed="rId4" cstate="print"/>
          <a:srcRect r="25886" b="5788"/>
          <a:stretch>
            <a:fillRect/>
          </a:stretch>
        </p:blipFill>
        <p:spPr bwMode="auto">
          <a:xfrm>
            <a:off x="571472" y="357166"/>
            <a:ext cx="8001056" cy="614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https://prv1.lori-images.net/traditsionnyi-ornament-severodvinskogo-regiona-0005579913-preview.jpg"/>
          <p:cNvPicPr>
            <a:picLocks/>
          </p:cNvPicPr>
          <p:nvPr/>
        </p:nvPicPr>
        <p:blipFill>
          <a:blip r:embed="rId3" cstate="print"/>
          <a:srcRect l="3063" t="1904" r="2343" b="92670"/>
          <a:stretch>
            <a:fillRect/>
          </a:stretch>
        </p:blipFill>
        <p:spPr bwMode="auto">
          <a:xfrm>
            <a:off x="0" y="6500834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Русская Северная Мезенская роспись по дереву.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52326" t="51160"/>
          <a:stretch>
            <a:fillRect/>
          </a:stretch>
        </p:blipFill>
        <p:spPr bwMode="auto">
          <a:xfrm>
            <a:off x="3214678" y="2071678"/>
            <a:ext cx="1606093" cy="1645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16" descr="http://www.remontpozitif.ru/_pu/14/17941454.jpg"/>
          <p:cNvPicPr>
            <a:picLocks noChangeAspect="1" noChangeArrowheads="1"/>
          </p:cNvPicPr>
          <p:nvPr/>
        </p:nvPicPr>
        <p:blipFill>
          <a:blip r:embed="rId7" cstate="print"/>
          <a:srcRect l="8272" t="16667" r="9007" b="12962"/>
          <a:stretch>
            <a:fillRect/>
          </a:stretch>
        </p:blipFill>
        <p:spPr bwMode="auto">
          <a:xfrm>
            <a:off x="857224" y="2071678"/>
            <a:ext cx="1500198" cy="16086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8" descr="https://im1-tub-ru.yandex.net/i?id=e5af13be0235b137930fcee3322c176e&amp;n=33&amp;h=215&amp;w=239"/>
          <p:cNvPicPr>
            <a:picLocks noChangeAspect="1" noChangeArrowheads="1"/>
          </p:cNvPicPr>
          <p:nvPr/>
        </p:nvPicPr>
        <p:blipFill>
          <a:blip r:embed="rId8" cstate="print"/>
          <a:srcRect l="6276" t="3489" r="15271" b="9302"/>
          <a:stretch>
            <a:fillRect/>
          </a:stretch>
        </p:blipFill>
        <p:spPr bwMode="auto">
          <a:xfrm>
            <a:off x="857224" y="4357694"/>
            <a:ext cx="1571636" cy="1571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2" descr="https://im2-tub-ru.yandex.net/i?id=b0ccc2fbf16145b6f8f54b918d818d70&amp;n=33&amp;h=215&amp;w=2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14678" y="4286256"/>
            <a:ext cx="1627787" cy="1643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8" descr="http://patlah.ru/etm/etm-01/podelki/rospis/olonec/olon_06-1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5786446" y="2143116"/>
            <a:ext cx="1571636" cy="1571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0" descr="https://im1-tub-ru.yandex.net/i?id=e053fc395938590ab5f859aa7ff9efd6&amp;n=33&amp;h=215&amp;w=27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5008" y="4357694"/>
            <a:ext cx="1814191" cy="1428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1285852" y="404664"/>
            <a:ext cx="6000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                                            </a:t>
            </a:r>
            <a:r>
              <a:rPr lang="ru-RU" sz="2800" b="1" dirty="0" smtClean="0">
                <a:solidFill>
                  <a:srgbClr val="C00000"/>
                </a:solidFill>
              </a:rPr>
              <a:t>Росписи      </a:t>
            </a:r>
          </a:p>
          <a:p>
            <a:r>
              <a:rPr lang="ru-RU" sz="2800" b="1" dirty="0" smtClean="0">
                <a:solidFill>
                  <a:srgbClr val="C00000"/>
                </a:solidFill>
              </a:rPr>
              <a:t>                    Северной Двины</a:t>
            </a:r>
            <a:endParaRPr lang="ru-RU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1357290" y="1357298"/>
            <a:ext cx="234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Графические росписи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29190" y="1357298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     Графические  свободно-  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      </a:t>
            </a:r>
            <a:r>
              <a:rPr lang="ru-RU" b="1" dirty="0" smtClean="0">
                <a:solidFill>
                  <a:srgbClr val="C00000"/>
                </a:solidFill>
              </a:rPr>
              <a:t>кистевые  </a:t>
            </a:r>
            <a:r>
              <a:rPr lang="ru-RU" b="1" dirty="0" smtClean="0">
                <a:solidFill>
                  <a:srgbClr val="C00000"/>
                </a:solidFill>
              </a:rPr>
              <a:t>росписи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3786190"/>
            <a:ext cx="1509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</a:t>
            </a:r>
            <a:r>
              <a:rPr lang="ru-RU" b="1" dirty="0" smtClean="0"/>
              <a:t>Пучужская</a:t>
            </a:r>
            <a:endParaRPr lang="ru-RU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786050" y="3786190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          Мезенская</a:t>
            </a:r>
            <a:endParaRPr lang="ru-RU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85786" y="5929330"/>
            <a:ext cx="2086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Пермогорская</a:t>
            </a:r>
            <a:endParaRPr lang="ru-RU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928926" y="5929330"/>
            <a:ext cx="197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       Борецкая</a:t>
            </a:r>
            <a:endParaRPr lang="ru-RU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857884" y="3571876"/>
            <a:ext cx="2521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b="1" dirty="0" smtClean="0"/>
              <a:t>Шенкурская</a:t>
            </a:r>
            <a:endParaRPr lang="ru-RU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929322" y="5929330"/>
            <a:ext cx="1765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Ракульская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prv1.lori-images.net/traditsionnyi-ornament-severodvinskogo-regiona-0005579913-preview.jpg"/>
          <p:cNvPicPr>
            <a:picLocks noGrp="1"/>
          </p:cNvPicPr>
          <p:nvPr>
            <p:ph idx="1"/>
          </p:nvPr>
        </p:nvPicPr>
        <p:blipFill>
          <a:blip r:embed="rId3" cstate="print"/>
          <a:srcRect l="1562" t="1904" r="2343" b="8572"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puntodeenvio.es/wp-includes/images/smilies/church-powerpoint-backgrounds-free-8111.jpg"/>
          <p:cNvPicPr/>
          <p:nvPr/>
        </p:nvPicPr>
        <p:blipFill>
          <a:blip r:embed="rId4" cstate="print"/>
          <a:srcRect r="25886" b="5788"/>
          <a:stretch>
            <a:fillRect/>
          </a:stretch>
        </p:blipFill>
        <p:spPr bwMode="auto">
          <a:xfrm>
            <a:off x="571472" y="357166"/>
            <a:ext cx="8001056" cy="614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https://prv1.lori-images.net/traditsionnyi-ornament-severodvinskogo-regiona-0005579913-preview.jpg"/>
          <p:cNvPicPr>
            <a:picLocks/>
          </p:cNvPicPr>
          <p:nvPr/>
        </p:nvPicPr>
        <p:blipFill>
          <a:blip r:embed="rId3" cstate="print"/>
          <a:srcRect l="3063" t="1904" r="2343" b="92670"/>
          <a:stretch>
            <a:fillRect/>
          </a:stretch>
        </p:blipFill>
        <p:spPr bwMode="auto">
          <a:xfrm>
            <a:off x="0" y="6500834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3" name="Picture 1" descr="C:\Users\Татьяна\Documents\lastscan\РОСПИСЬ\Борецкая роспись\б13.jpg"/>
          <p:cNvPicPr>
            <a:picLocks noChangeAspect="1" noChangeArrowheads="1"/>
          </p:cNvPicPr>
          <p:nvPr/>
        </p:nvPicPr>
        <p:blipFill>
          <a:blip r:embed="rId5" cstate="print"/>
          <a:srcRect l="54371" t="13604" r="7380" b="56730"/>
          <a:stretch>
            <a:fillRect/>
          </a:stretch>
        </p:blipFill>
        <p:spPr bwMode="auto">
          <a:xfrm>
            <a:off x="971600" y="620688"/>
            <a:ext cx="1857049" cy="1872208"/>
          </a:xfrm>
          <a:prstGeom prst="rect">
            <a:avLst/>
          </a:prstGeom>
          <a:noFill/>
        </p:spPr>
      </p:pic>
      <p:pic>
        <p:nvPicPr>
          <p:cNvPr id="8" name="Picture 1" descr="C:\Users\Татьяна\Documents\lastscan\РОСПИСЬ\Борецкая роспись\б13.jpg"/>
          <p:cNvPicPr>
            <a:picLocks noChangeAspect="1" noChangeArrowheads="1"/>
          </p:cNvPicPr>
          <p:nvPr/>
        </p:nvPicPr>
        <p:blipFill>
          <a:blip r:embed="rId5" cstate="print"/>
          <a:srcRect l="8395" t="13604" r="53044" b="56730"/>
          <a:stretch>
            <a:fillRect/>
          </a:stretch>
        </p:blipFill>
        <p:spPr bwMode="auto">
          <a:xfrm>
            <a:off x="971600" y="2636912"/>
            <a:ext cx="1872208" cy="1872208"/>
          </a:xfrm>
          <a:prstGeom prst="rect">
            <a:avLst/>
          </a:prstGeom>
          <a:noFill/>
        </p:spPr>
      </p:pic>
      <p:pic>
        <p:nvPicPr>
          <p:cNvPr id="9" name="Picture 1" descr="C:\Users\Татьяна\Documents\lastscan\РОСПИСЬ\Борецкая роспись\б13.jpg"/>
          <p:cNvPicPr>
            <a:picLocks noChangeAspect="1" noChangeArrowheads="1"/>
          </p:cNvPicPr>
          <p:nvPr/>
        </p:nvPicPr>
        <p:blipFill>
          <a:blip r:embed="rId6" cstate="print"/>
          <a:srcRect l="54796" t="66361" r="7658" b="5534"/>
          <a:stretch>
            <a:fillRect/>
          </a:stretch>
        </p:blipFill>
        <p:spPr bwMode="auto">
          <a:xfrm>
            <a:off x="899592" y="4797152"/>
            <a:ext cx="1480164" cy="1440160"/>
          </a:xfrm>
          <a:prstGeom prst="rect">
            <a:avLst/>
          </a:prstGeom>
          <a:noFill/>
        </p:spPr>
      </p:pic>
      <p:pic>
        <p:nvPicPr>
          <p:cNvPr id="10" name="Picture 1" descr="C:\Users\Татьяна\Documents\lastscan\РОСПИСЬ\Борецкая роспись\б13.jpg"/>
          <p:cNvPicPr>
            <a:picLocks noChangeAspect="1" noChangeArrowheads="1"/>
          </p:cNvPicPr>
          <p:nvPr/>
        </p:nvPicPr>
        <p:blipFill>
          <a:blip r:embed="rId7" cstate="print"/>
          <a:srcRect l="9133" t="66361" r="52510" b="5534"/>
          <a:stretch>
            <a:fillRect/>
          </a:stretch>
        </p:blipFill>
        <p:spPr bwMode="auto">
          <a:xfrm>
            <a:off x="2771800" y="4797152"/>
            <a:ext cx="1512168" cy="1440160"/>
          </a:xfrm>
          <a:prstGeom prst="rect">
            <a:avLst/>
          </a:prstGeom>
          <a:noFill/>
        </p:spPr>
      </p:pic>
      <p:pic>
        <p:nvPicPr>
          <p:cNvPr id="11" name="Picture 2" descr="C:\Users\Татьяна\Documents\lastscan\РОСПИСЬ\Борецкая роспись\б6.jpg"/>
          <p:cNvPicPr>
            <a:picLocks noChangeAspect="1" noChangeArrowheads="1"/>
          </p:cNvPicPr>
          <p:nvPr/>
        </p:nvPicPr>
        <p:blipFill>
          <a:blip r:embed="rId8" cstate="print"/>
          <a:srcRect l="73566" t="57261" b="24265"/>
          <a:stretch>
            <a:fillRect/>
          </a:stretch>
        </p:blipFill>
        <p:spPr bwMode="auto">
          <a:xfrm>
            <a:off x="6588224" y="4797152"/>
            <a:ext cx="1551459" cy="1587537"/>
          </a:xfrm>
          <a:prstGeom prst="rect">
            <a:avLst/>
          </a:prstGeom>
          <a:noFill/>
        </p:spPr>
      </p:pic>
      <p:pic>
        <p:nvPicPr>
          <p:cNvPr id="12" name="Picture 2" descr="C:\Users\Татьяна\Documents\lastscan\РОСПИСЬ\Борецкая роспись\б6.jpg"/>
          <p:cNvPicPr>
            <a:picLocks noChangeAspect="1" noChangeArrowheads="1"/>
          </p:cNvPicPr>
          <p:nvPr/>
        </p:nvPicPr>
        <p:blipFill>
          <a:blip r:embed="rId8" cstate="print"/>
          <a:srcRect l="10154" t="56612" r="62923" b="25000"/>
          <a:stretch>
            <a:fillRect/>
          </a:stretch>
        </p:blipFill>
        <p:spPr bwMode="auto">
          <a:xfrm>
            <a:off x="4644008" y="4797152"/>
            <a:ext cx="1584176" cy="1584176"/>
          </a:xfrm>
          <a:prstGeom prst="rect">
            <a:avLst/>
          </a:prstGeom>
          <a:noFill/>
        </p:spPr>
      </p:pic>
      <p:pic>
        <p:nvPicPr>
          <p:cNvPr id="84995" name="Picture 3" descr="C:\Users\Татьяна\Documents\lastscan\РОСПИСЬ\Борецкая роспись\б12.jpg"/>
          <p:cNvPicPr>
            <a:picLocks noChangeAspect="1" noChangeArrowheads="1"/>
          </p:cNvPicPr>
          <p:nvPr/>
        </p:nvPicPr>
        <p:blipFill>
          <a:blip r:embed="rId9" cstate="print"/>
          <a:srcRect l="55250" t="64368" r="3801" b="6138"/>
          <a:stretch>
            <a:fillRect/>
          </a:stretch>
        </p:blipFill>
        <p:spPr bwMode="auto">
          <a:xfrm>
            <a:off x="3059832" y="620688"/>
            <a:ext cx="1800200" cy="1800200"/>
          </a:xfrm>
          <a:prstGeom prst="rect">
            <a:avLst/>
          </a:prstGeom>
          <a:noFill/>
        </p:spPr>
      </p:pic>
      <p:pic>
        <p:nvPicPr>
          <p:cNvPr id="14" name="Picture 3" descr="C:\Users\Татьяна\Documents\lastscan\РОСПИСЬ\Борецкая роспись\б12.jpg"/>
          <p:cNvPicPr>
            <a:picLocks noChangeAspect="1" noChangeArrowheads="1"/>
          </p:cNvPicPr>
          <p:nvPr/>
        </p:nvPicPr>
        <p:blipFill>
          <a:blip r:embed="rId10" cstate="print"/>
          <a:srcRect l="9051" t="65125" r="50000" b="6894"/>
          <a:stretch>
            <a:fillRect/>
          </a:stretch>
        </p:blipFill>
        <p:spPr bwMode="auto">
          <a:xfrm>
            <a:off x="3059832" y="2636912"/>
            <a:ext cx="1901400" cy="1803893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5508104" y="980728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Квадраты с орнаментами и  розетки</a:t>
            </a:r>
            <a:endParaRPr lang="ru-RU" b="1" dirty="0"/>
          </a:p>
        </p:txBody>
      </p:sp>
      <p:pic>
        <p:nvPicPr>
          <p:cNvPr id="113666" name="Picture 2" descr="http://2.bp.blogspot.com/-eLwekv7tzHo/UUWRjuxp1II/AAAAAAAACkU/uTVOH7H-QVA/s1600/P315002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08104" y="2132856"/>
            <a:ext cx="2356957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prv1.lori-images.net/traditsionnyi-ornament-severodvinskogo-regiona-0005579913-preview.jpg"/>
          <p:cNvPicPr>
            <a:picLocks noGrp="1"/>
          </p:cNvPicPr>
          <p:nvPr>
            <p:ph idx="1"/>
          </p:nvPr>
        </p:nvPicPr>
        <p:blipFill>
          <a:blip r:embed="rId3" cstate="print"/>
          <a:srcRect l="1562" t="1904" r="2343" b="8572"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puntodeenvio.es/wp-includes/images/smilies/church-powerpoint-backgrounds-free-8111.jpg"/>
          <p:cNvPicPr/>
          <p:nvPr/>
        </p:nvPicPr>
        <p:blipFill>
          <a:blip r:embed="rId4" cstate="print"/>
          <a:srcRect r="25886" b="5788"/>
          <a:stretch>
            <a:fillRect/>
          </a:stretch>
        </p:blipFill>
        <p:spPr bwMode="auto">
          <a:xfrm>
            <a:off x="571472" y="357166"/>
            <a:ext cx="8032976" cy="6168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https://prv1.lori-images.net/traditsionnyi-ornament-severodvinskogo-regiona-0005579913-preview.jpg"/>
          <p:cNvPicPr>
            <a:picLocks/>
          </p:cNvPicPr>
          <p:nvPr/>
        </p:nvPicPr>
        <p:blipFill>
          <a:blip r:embed="rId3" cstate="print"/>
          <a:srcRect l="3063" t="1904" r="2343" b="92670"/>
          <a:stretch>
            <a:fillRect/>
          </a:stretch>
        </p:blipFill>
        <p:spPr bwMode="auto">
          <a:xfrm>
            <a:off x="0" y="6500834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72000" y="476672"/>
            <a:ext cx="38884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b="1" dirty="0" smtClean="0"/>
          </a:p>
          <a:p>
            <a:pPr algn="just"/>
            <a:r>
              <a:rPr lang="ru-RU" b="1" dirty="0" smtClean="0"/>
              <a:t>Основными растительными  </a:t>
            </a:r>
            <a:r>
              <a:rPr lang="ru-RU" b="1" dirty="0" smtClean="0"/>
              <a:t>элементами росписи </a:t>
            </a:r>
            <a:r>
              <a:rPr lang="ru-RU" b="1" dirty="0" smtClean="0"/>
              <a:t>являются </a:t>
            </a:r>
            <a:r>
              <a:rPr lang="ru-RU" b="1" dirty="0" smtClean="0"/>
              <a:t>трилистник, дужка с горошинами. Они дополнялись розанами и тюльпанами, мелкими </a:t>
            </a:r>
            <a:r>
              <a:rPr lang="ru-RU" b="1" dirty="0" smtClean="0"/>
              <a:t>цветочками, ягодками.</a:t>
            </a:r>
            <a:endParaRPr lang="ru-RU" b="1" dirty="0"/>
          </a:p>
        </p:txBody>
      </p:sp>
      <p:pic>
        <p:nvPicPr>
          <p:cNvPr id="10" name="Picture 2" descr="C:\Users\Татьяна\Documents\lastscan\Борецкая роспись\методичка\13.jpg"/>
          <p:cNvPicPr>
            <a:picLocks noChangeAspect="1" noChangeArrowheads="1"/>
          </p:cNvPicPr>
          <p:nvPr/>
        </p:nvPicPr>
        <p:blipFill>
          <a:blip r:embed="rId5" cstate="print"/>
          <a:srcRect l="82202" r="10386" b="57127"/>
          <a:stretch>
            <a:fillRect/>
          </a:stretch>
        </p:blipFill>
        <p:spPr bwMode="auto">
          <a:xfrm>
            <a:off x="971600" y="548680"/>
            <a:ext cx="792088" cy="2880320"/>
          </a:xfrm>
          <a:prstGeom prst="rect">
            <a:avLst/>
          </a:prstGeom>
          <a:noFill/>
        </p:spPr>
      </p:pic>
      <p:pic>
        <p:nvPicPr>
          <p:cNvPr id="11" name="Picture 2" descr="C:\Users\Татьяна\Documents\lastscan\Борецкая роспись\методичка\13.jpg"/>
          <p:cNvPicPr>
            <a:picLocks noChangeAspect="1" noChangeArrowheads="1"/>
          </p:cNvPicPr>
          <p:nvPr/>
        </p:nvPicPr>
        <p:blipFill>
          <a:blip r:embed="rId5" cstate="print"/>
          <a:srcRect l="53903" t="42873" r="28579" b="13590"/>
          <a:stretch>
            <a:fillRect/>
          </a:stretch>
        </p:blipFill>
        <p:spPr bwMode="auto">
          <a:xfrm>
            <a:off x="2195736" y="548680"/>
            <a:ext cx="1872208" cy="2924944"/>
          </a:xfrm>
          <a:prstGeom prst="rect">
            <a:avLst/>
          </a:prstGeom>
          <a:noFill/>
        </p:spPr>
      </p:pic>
      <p:pic>
        <p:nvPicPr>
          <p:cNvPr id="78852" name="Picture 4" descr="http://img1.liveinternet.ru/images/attach/c/11/128/62/128062555_DSC_7410.jpg"/>
          <p:cNvPicPr>
            <a:picLocks noChangeAspect="1" noChangeArrowheads="1"/>
          </p:cNvPicPr>
          <p:nvPr/>
        </p:nvPicPr>
        <p:blipFill>
          <a:blip r:embed="rId6" cstate="print"/>
          <a:srcRect l="25920" t="36719" r="25481" b="24401"/>
          <a:stretch>
            <a:fillRect/>
          </a:stretch>
        </p:blipFill>
        <p:spPr bwMode="auto">
          <a:xfrm>
            <a:off x="4716016" y="3212976"/>
            <a:ext cx="3384376" cy="3083543"/>
          </a:xfrm>
          <a:prstGeom prst="rect">
            <a:avLst/>
          </a:prstGeom>
          <a:noFill/>
        </p:spPr>
      </p:pic>
      <p:pic>
        <p:nvPicPr>
          <p:cNvPr id="78854" name="Picture 6" descr="http://img-fotki.yandex.ru/get/6433/161336626.3d/0_9c96c_2b943831_XL.jpg"/>
          <p:cNvPicPr>
            <a:picLocks noChangeAspect="1" noChangeArrowheads="1"/>
          </p:cNvPicPr>
          <p:nvPr/>
        </p:nvPicPr>
        <p:blipFill>
          <a:blip r:embed="rId7" cstate="print"/>
          <a:srcRect b="6783"/>
          <a:stretch>
            <a:fillRect/>
          </a:stretch>
        </p:blipFill>
        <p:spPr bwMode="auto">
          <a:xfrm>
            <a:off x="1043608" y="3717032"/>
            <a:ext cx="2919609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prv1.lori-images.net/traditsionnyi-ornament-severodvinskogo-regiona-0005579913-preview.jpg"/>
          <p:cNvPicPr>
            <a:picLocks noGrp="1"/>
          </p:cNvPicPr>
          <p:nvPr>
            <p:ph idx="1"/>
          </p:nvPr>
        </p:nvPicPr>
        <p:blipFill>
          <a:blip r:embed="rId3" cstate="print"/>
          <a:srcRect l="1562" t="1904" r="2343" b="8572"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puntodeenvio.es/wp-includes/images/smilies/church-powerpoint-backgrounds-free-8111.jpg"/>
          <p:cNvPicPr/>
          <p:nvPr/>
        </p:nvPicPr>
        <p:blipFill>
          <a:blip r:embed="rId4" cstate="print"/>
          <a:srcRect r="25886" b="5788"/>
          <a:stretch>
            <a:fillRect/>
          </a:stretch>
        </p:blipFill>
        <p:spPr bwMode="auto">
          <a:xfrm>
            <a:off x="571472" y="357166"/>
            <a:ext cx="8001056" cy="614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https://prv1.lori-images.net/traditsionnyi-ornament-severodvinskogo-regiona-0005579913-preview.jpg"/>
          <p:cNvPicPr>
            <a:picLocks/>
          </p:cNvPicPr>
          <p:nvPr/>
        </p:nvPicPr>
        <p:blipFill>
          <a:blip r:embed="rId3" cstate="print"/>
          <a:srcRect l="3063" t="1904" r="2343" b="92670"/>
          <a:stretch>
            <a:fillRect/>
          </a:stretch>
        </p:blipFill>
        <p:spPr bwMode="auto">
          <a:xfrm>
            <a:off x="0" y="6500834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283968" y="548680"/>
            <a:ext cx="396044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Символ </a:t>
            </a:r>
            <a:r>
              <a:rPr lang="ru-RU" b="1" dirty="0" smtClean="0"/>
              <a:t>борецкой росписи </a:t>
            </a:r>
            <a:r>
              <a:rPr lang="ru-RU" b="1" dirty="0" smtClean="0"/>
              <a:t>—Древо жизни. </a:t>
            </a:r>
            <a:r>
              <a:rPr lang="ru-RU" b="1" dirty="0" smtClean="0"/>
              <a:t>Огромный цветок с прямым стеблем, вокруг которого изображаются цветы, птицы, ягоды, изящные листья. Часто изображается древо жизни, похожее на большой сказочный цветок. </a:t>
            </a:r>
            <a:endParaRPr lang="ru-RU" b="1" dirty="0" smtClean="0"/>
          </a:p>
          <a:p>
            <a:r>
              <a:rPr lang="ru-RU" b="1" dirty="0" smtClean="0"/>
              <a:t>С </a:t>
            </a:r>
            <a:r>
              <a:rPr lang="ru-RU" b="1" dirty="0" smtClean="0"/>
              <a:t>ним связывалось представление о могуществе сил природы и зависимости от нее благополучия и счастья человека. </a:t>
            </a:r>
            <a:endParaRPr lang="ru-RU" b="1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9" name="Picture 2" descr="C:\Users\Татьяна\Documents\lastscan\Борецкая роспись\методичка\14.jpg"/>
          <p:cNvPicPr>
            <a:picLocks noChangeAspect="1" noChangeArrowheads="1"/>
          </p:cNvPicPr>
          <p:nvPr/>
        </p:nvPicPr>
        <p:blipFill>
          <a:blip r:embed="rId5" cstate="print"/>
          <a:srcRect l="8105" t="61907" r="6789" b="8232"/>
          <a:stretch>
            <a:fillRect/>
          </a:stretch>
        </p:blipFill>
        <p:spPr bwMode="auto">
          <a:xfrm>
            <a:off x="1475656" y="3717032"/>
            <a:ext cx="6048672" cy="2664296"/>
          </a:xfrm>
          <a:prstGeom prst="rect">
            <a:avLst/>
          </a:prstGeom>
          <a:noFill/>
        </p:spPr>
      </p:pic>
      <p:pic>
        <p:nvPicPr>
          <p:cNvPr id="80898" name="Picture 2" descr="http://pedportal.net/attachments/000/417/230/417230.jpg?1426892501"/>
          <p:cNvPicPr>
            <a:picLocks noChangeAspect="1" noChangeArrowheads="1"/>
          </p:cNvPicPr>
          <p:nvPr/>
        </p:nvPicPr>
        <p:blipFill>
          <a:blip r:embed="rId6" cstate="print"/>
          <a:srcRect l="54431" t="24973" r="7769" b="6920"/>
          <a:stretch>
            <a:fillRect/>
          </a:stretch>
        </p:blipFill>
        <p:spPr bwMode="auto">
          <a:xfrm>
            <a:off x="1907704" y="764704"/>
            <a:ext cx="2220247" cy="2664296"/>
          </a:xfrm>
          <a:prstGeom prst="rect">
            <a:avLst/>
          </a:prstGeom>
          <a:noFill/>
        </p:spPr>
      </p:pic>
      <p:pic>
        <p:nvPicPr>
          <p:cNvPr id="11" name="Picture 1" descr="C:\Users\Татьяна\Documents\lastscan\РОСПИСЬ\Борецкая роспись\б6.jpg"/>
          <p:cNvPicPr>
            <a:picLocks noChangeAspect="1" noChangeArrowheads="1"/>
          </p:cNvPicPr>
          <p:nvPr/>
        </p:nvPicPr>
        <p:blipFill>
          <a:blip r:embed="rId7" cstate="print"/>
          <a:srcRect l="80768" t="7355" b="52191"/>
          <a:stretch>
            <a:fillRect/>
          </a:stretch>
        </p:blipFill>
        <p:spPr bwMode="auto">
          <a:xfrm>
            <a:off x="755576" y="764704"/>
            <a:ext cx="841713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prv1.lori-images.net/traditsionnyi-ornament-severodvinskogo-regiona-0005579913-preview.jpg"/>
          <p:cNvPicPr>
            <a:picLocks noGrp="1"/>
          </p:cNvPicPr>
          <p:nvPr>
            <p:ph idx="1"/>
          </p:nvPr>
        </p:nvPicPr>
        <p:blipFill>
          <a:blip r:embed="rId3" cstate="print"/>
          <a:srcRect l="1562" t="1904" r="2343" b="8572"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puntodeenvio.es/wp-includes/images/smilies/church-powerpoint-backgrounds-free-8111.jpg"/>
          <p:cNvPicPr/>
          <p:nvPr/>
        </p:nvPicPr>
        <p:blipFill>
          <a:blip r:embed="rId4" cstate="print"/>
          <a:srcRect r="25886" b="5788"/>
          <a:stretch>
            <a:fillRect/>
          </a:stretch>
        </p:blipFill>
        <p:spPr bwMode="auto">
          <a:xfrm>
            <a:off x="571472" y="357166"/>
            <a:ext cx="8001056" cy="614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https://prv1.lori-images.net/traditsionnyi-ornament-severodvinskogo-regiona-0005579913-preview.jpg"/>
          <p:cNvPicPr>
            <a:picLocks/>
          </p:cNvPicPr>
          <p:nvPr/>
        </p:nvPicPr>
        <p:blipFill>
          <a:blip r:embed="rId3" cstate="print"/>
          <a:srcRect l="3063" t="1904" r="2343" b="92670"/>
          <a:stretch>
            <a:fillRect/>
          </a:stretch>
        </p:blipFill>
        <p:spPr bwMode="auto">
          <a:xfrm>
            <a:off x="0" y="6500834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7" name="Picture 3" descr="C:\Users\Татьяна\Documents\lastscan\РОСПИСЬ\Борецкая роспись\б10.jpg"/>
          <p:cNvPicPr>
            <a:picLocks noChangeAspect="1" noChangeArrowheads="1"/>
          </p:cNvPicPr>
          <p:nvPr/>
        </p:nvPicPr>
        <p:blipFill>
          <a:blip r:embed="rId5" cstate="print"/>
          <a:srcRect l="6287" t="4686" r="8321" b="51510"/>
          <a:stretch>
            <a:fillRect/>
          </a:stretch>
        </p:blipFill>
        <p:spPr bwMode="auto">
          <a:xfrm>
            <a:off x="755577" y="4149080"/>
            <a:ext cx="3664478" cy="2160240"/>
          </a:xfrm>
          <a:prstGeom prst="rect">
            <a:avLst/>
          </a:prstGeom>
          <a:noFill/>
        </p:spPr>
      </p:pic>
      <p:pic>
        <p:nvPicPr>
          <p:cNvPr id="10" name="Picture 3" descr="C:\Users\Татьяна\Documents\lastscan\РОСПИСЬ\Борецкая роспись\б10.jpg"/>
          <p:cNvPicPr>
            <a:picLocks noChangeAspect="1" noChangeArrowheads="1"/>
          </p:cNvPicPr>
          <p:nvPr/>
        </p:nvPicPr>
        <p:blipFill>
          <a:blip r:embed="rId6" cstate="print"/>
          <a:srcRect l="7116" t="58909" r="7492" b="4840"/>
          <a:stretch>
            <a:fillRect/>
          </a:stretch>
        </p:blipFill>
        <p:spPr bwMode="auto">
          <a:xfrm>
            <a:off x="4788024" y="4121030"/>
            <a:ext cx="3618402" cy="2208864"/>
          </a:xfrm>
          <a:prstGeom prst="rect">
            <a:avLst/>
          </a:prstGeom>
          <a:noFill/>
        </p:spPr>
      </p:pic>
      <p:pic>
        <p:nvPicPr>
          <p:cNvPr id="82949" name="Picture 5" descr="http://stranamasterov.ru/img4/i2014/05/29/img_0910_0.jpg"/>
          <p:cNvPicPr>
            <a:picLocks noChangeAspect="1" noChangeArrowheads="1"/>
          </p:cNvPicPr>
          <p:nvPr/>
        </p:nvPicPr>
        <p:blipFill>
          <a:blip r:embed="rId7" cstate="print"/>
          <a:srcRect t="59516" r="5882" b="6948"/>
          <a:stretch>
            <a:fillRect/>
          </a:stretch>
        </p:blipFill>
        <p:spPr bwMode="auto">
          <a:xfrm>
            <a:off x="755576" y="1916832"/>
            <a:ext cx="3312368" cy="194421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283968" y="476672"/>
            <a:ext cx="42484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Борецкие мастера </a:t>
            </a:r>
            <a:r>
              <a:rPr lang="ru-RU" b="1" dirty="0" smtClean="0"/>
              <a:t>любили писать птиц, которые также менялись с течением времени. </a:t>
            </a:r>
            <a:r>
              <a:rPr lang="ru-RU" b="1" dirty="0" smtClean="0"/>
              <a:t>В XVII-XVIII </a:t>
            </a:r>
            <a:r>
              <a:rPr lang="ru-RU" b="1" dirty="0" smtClean="0"/>
              <a:t>веков, — это были курочки, простые птички, то есть мастер писал их такими, какими он их видел. </a:t>
            </a:r>
            <a:endParaRPr lang="ru-RU" b="1" dirty="0" smtClean="0"/>
          </a:p>
          <a:p>
            <a:pPr algn="just"/>
            <a:r>
              <a:rPr lang="ru-RU" b="1" dirty="0" smtClean="0"/>
              <a:t>В </a:t>
            </a:r>
            <a:r>
              <a:rPr lang="ru-RU" b="1" dirty="0" smtClean="0"/>
              <a:t>дальнейшем птицы становились все более красочными, нарядными, ярких пестрых расцветок; хвосты их </a:t>
            </a:r>
            <a:r>
              <a:rPr lang="ru-RU" b="1" dirty="0" smtClean="0"/>
              <a:t>удлинились</a:t>
            </a:r>
            <a:r>
              <a:rPr lang="ru-RU" b="1" dirty="0" smtClean="0"/>
              <a:t>, появилось много дополнительных украшений. </a:t>
            </a:r>
            <a:endParaRPr lang="ru-RU" b="1" dirty="0" smtClean="0"/>
          </a:p>
          <a:p>
            <a:pPr algn="just"/>
            <a:r>
              <a:rPr lang="ru-RU" b="1" dirty="0" smtClean="0"/>
              <a:t>Они </a:t>
            </a:r>
            <a:r>
              <a:rPr lang="ru-RU" b="1" dirty="0" smtClean="0"/>
              <a:t>уже стали сладкоголосыми райскими птицами, что сидели на «древе жизни». </a:t>
            </a:r>
            <a:endParaRPr lang="ru-RU" b="1" dirty="0"/>
          </a:p>
        </p:txBody>
      </p:sp>
      <p:pic>
        <p:nvPicPr>
          <p:cNvPr id="82951" name="Picture 7" descr="http://mtdata.ru/u11/photo72A1/20428923663-0/original.jpeg"/>
          <p:cNvPicPr>
            <a:picLocks noChangeAspect="1" noChangeArrowheads="1"/>
          </p:cNvPicPr>
          <p:nvPr/>
        </p:nvPicPr>
        <p:blipFill>
          <a:blip r:embed="rId8" cstate="print"/>
          <a:srcRect l="25095" t="17058" r="12167" b="65814"/>
          <a:stretch>
            <a:fillRect/>
          </a:stretch>
        </p:blipFill>
        <p:spPr bwMode="auto">
          <a:xfrm>
            <a:off x="1259632" y="476672"/>
            <a:ext cx="2418476" cy="11689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prv1.lori-images.net/traditsionnyi-ornament-severodvinskogo-regiona-0005579913-preview.jpg"/>
          <p:cNvPicPr>
            <a:picLocks noGrp="1"/>
          </p:cNvPicPr>
          <p:nvPr>
            <p:ph idx="1"/>
          </p:nvPr>
        </p:nvPicPr>
        <p:blipFill>
          <a:blip r:embed="rId3" cstate="print"/>
          <a:srcRect l="1562" t="1904" r="2343" b="8572"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puntodeenvio.es/wp-includes/images/smilies/church-powerpoint-backgrounds-free-8111.jpg"/>
          <p:cNvPicPr/>
          <p:nvPr/>
        </p:nvPicPr>
        <p:blipFill>
          <a:blip r:embed="rId4" cstate="print"/>
          <a:srcRect r="25886" b="5788"/>
          <a:stretch>
            <a:fillRect/>
          </a:stretch>
        </p:blipFill>
        <p:spPr bwMode="auto">
          <a:xfrm>
            <a:off x="539552" y="332656"/>
            <a:ext cx="8064896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https://prv1.lori-images.net/traditsionnyi-ornament-severodvinskogo-regiona-0005579913-preview.jpg"/>
          <p:cNvPicPr>
            <a:picLocks/>
          </p:cNvPicPr>
          <p:nvPr/>
        </p:nvPicPr>
        <p:blipFill>
          <a:blip r:embed="rId3" cstate="print"/>
          <a:srcRect l="3063" t="1904" r="2343" b="92670"/>
          <a:stretch>
            <a:fillRect/>
          </a:stretch>
        </p:blipFill>
        <p:spPr bwMode="auto">
          <a:xfrm>
            <a:off x="0" y="6500834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716016" y="404664"/>
            <a:ext cx="367240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Круг сюжетов борецкой росписи довольно широк. </a:t>
            </a:r>
            <a:endParaRPr lang="ru-RU" b="1" dirty="0" smtClean="0"/>
          </a:p>
          <a:p>
            <a:pPr algn="just"/>
            <a:r>
              <a:rPr lang="ru-RU" b="1" dirty="0" smtClean="0"/>
              <a:t>В </a:t>
            </a:r>
            <a:r>
              <a:rPr lang="ru-RU" b="1" dirty="0" smtClean="0"/>
              <a:t>основном они отражают труд и быт северных крестьян и ремесленников. На прялках иногда встречается такой сюжет — всадник на коне или два коня под дугой («радугой-дугой»). </a:t>
            </a:r>
            <a:endParaRPr lang="ru-RU" b="1" dirty="0" smtClean="0"/>
          </a:p>
          <a:p>
            <a:pPr algn="just"/>
            <a:endParaRPr lang="ru-RU" b="1" dirty="0" smtClean="0"/>
          </a:p>
          <a:p>
            <a:r>
              <a:rPr lang="ru-RU" b="1" dirty="0" smtClean="0"/>
              <a:t>Среди </a:t>
            </a:r>
            <a:r>
              <a:rPr lang="ru-RU" b="1" dirty="0" smtClean="0"/>
              <a:t>других излюбленных мотивов борецкой росписи — сани. Санями на Руси пользовались зимой и летом. По бездорожью, на ярмарку, для ямской езды, для праздничных катаний и свадебных выездов. </a:t>
            </a:r>
            <a:r>
              <a:rPr lang="ru-RU" b="1" dirty="0" smtClean="0"/>
              <a:t>Как</a:t>
            </a:r>
            <a:r>
              <a:rPr lang="ru-RU" b="1" dirty="0" smtClean="0"/>
              <a:t>, например, нарядный чиновник сидит в кибитке, покуривает трубку, а ямщик на облучке возвышается</a:t>
            </a:r>
            <a:r>
              <a:rPr lang="ru-RU" b="1" dirty="0" smtClean="0"/>
              <a:t>.</a:t>
            </a:r>
            <a:endParaRPr lang="ru-RU" b="1" dirty="0" smtClean="0"/>
          </a:p>
        </p:txBody>
      </p:sp>
      <p:pic>
        <p:nvPicPr>
          <p:cNvPr id="9" name="Picture 1" descr="C:\Users\Татьяна\Documents\lastscan\РОСПИСЬ\бор рос\методички\25-06-2007 20_05_56.JPG"/>
          <p:cNvPicPr>
            <a:picLocks noChangeAspect="1" noChangeArrowheads="1"/>
          </p:cNvPicPr>
          <p:nvPr/>
        </p:nvPicPr>
        <p:blipFill>
          <a:blip r:embed="rId5" cstate="print"/>
          <a:srcRect l="1984" t="28695" r="10729" b="54907"/>
          <a:stretch>
            <a:fillRect/>
          </a:stretch>
        </p:blipFill>
        <p:spPr bwMode="auto">
          <a:xfrm>
            <a:off x="683568" y="548680"/>
            <a:ext cx="3864429" cy="1296144"/>
          </a:xfrm>
          <a:prstGeom prst="rect">
            <a:avLst/>
          </a:prstGeom>
          <a:noFill/>
        </p:spPr>
      </p:pic>
      <p:pic>
        <p:nvPicPr>
          <p:cNvPr id="10" name="Picture 1" descr="C:\Users\Татьяна\Documents\lastscan\РОСПИСЬ\бор рос\методички\25-06-2007 20_05_56.JPG"/>
          <p:cNvPicPr>
            <a:picLocks noChangeAspect="1" noChangeArrowheads="1"/>
          </p:cNvPicPr>
          <p:nvPr/>
        </p:nvPicPr>
        <p:blipFill>
          <a:blip r:embed="rId5" cstate="print"/>
          <a:srcRect l="6943" t="59440" r="9738" b="27578"/>
          <a:stretch>
            <a:fillRect/>
          </a:stretch>
        </p:blipFill>
        <p:spPr bwMode="auto">
          <a:xfrm>
            <a:off x="611560" y="2348880"/>
            <a:ext cx="3888432" cy="1351007"/>
          </a:xfrm>
          <a:prstGeom prst="rect">
            <a:avLst/>
          </a:prstGeom>
          <a:noFill/>
        </p:spPr>
      </p:pic>
      <p:pic>
        <p:nvPicPr>
          <p:cNvPr id="87043" name="Picture 3" descr="http://st.stranamam.ru/data/cache/2014jan/30/03/10950847_14417.jpg"/>
          <p:cNvPicPr>
            <a:picLocks noChangeAspect="1" noChangeArrowheads="1"/>
          </p:cNvPicPr>
          <p:nvPr/>
        </p:nvPicPr>
        <p:blipFill>
          <a:blip r:embed="rId6" cstate="print"/>
          <a:srcRect l="18677" t="12195" r="31316" b="12206"/>
          <a:stretch>
            <a:fillRect/>
          </a:stretch>
        </p:blipFill>
        <p:spPr bwMode="auto">
          <a:xfrm rot="5400000">
            <a:off x="1611563" y="3149077"/>
            <a:ext cx="1752882" cy="36088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prv1.lori-images.net/traditsionnyi-ornament-severodvinskogo-regiona-0005579913-preview.jpg"/>
          <p:cNvPicPr>
            <a:picLocks noGrp="1"/>
          </p:cNvPicPr>
          <p:nvPr>
            <p:ph idx="1"/>
          </p:nvPr>
        </p:nvPicPr>
        <p:blipFill>
          <a:blip r:embed="rId3" cstate="print"/>
          <a:srcRect l="1562" t="1904" r="2343" b="8572"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puntodeenvio.es/wp-includes/images/smilies/church-powerpoint-backgrounds-free-8111.jpg"/>
          <p:cNvPicPr/>
          <p:nvPr/>
        </p:nvPicPr>
        <p:blipFill>
          <a:blip r:embed="rId4" cstate="print"/>
          <a:srcRect r="25886" b="5788"/>
          <a:stretch>
            <a:fillRect/>
          </a:stretch>
        </p:blipFill>
        <p:spPr bwMode="auto">
          <a:xfrm>
            <a:off x="611560" y="332656"/>
            <a:ext cx="7992888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https://prv1.lori-images.net/traditsionnyi-ornament-severodvinskogo-regiona-0005579913-preview.jpg"/>
          <p:cNvPicPr>
            <a:picLocks/>
          </p:cNvPicPr>
          <p:nvPr/>
        </p:nvPicPr>
        <p:blipFill>
          <a:blip r:embed="rId3" cstate="print"/>
          <a:srcRect l="3063" t="1904" r="2343" b="92670"/>
          <a:stretch>
            <a:fillRect/>
          </a:stretch>
        </p:blipFill>
        <p:spPr bwMode="auto">
          <a:xfrm>
            <a:off x="0" y="6500834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4" name="Picture 2" descr="http://i013.radikal.ru/1104/2f/d5ce6e252078.jpg"/>
          <p:cNvPicPr>
            <a:picLocks noChangeAspect="1" noChangeArrowheads="1"/>
          </p:cNvPicPr>
          <p:nvPr/>
        </p:nvPicPr>
        <p:blipFill>
          <a:blip r:embed="rId5" cstate="print"/>
          <a:srcRect l="8016" t="4290" r="7817" b="3453"/>
          <a:stretch>
            <a:fillRect/>
          </a:stretch>
        </p:blipFill>
        <p:spPr bwMode="auto">
          <a:xfrm rot="20468998">
            <a:off x="1083364" y="992118"/>
            <a:ext cx="1946166" cy="3243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5716" name="Picture 4" descr="http://samowar.ru/products_pictures/00000041552_1_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548680"/>
            <a:ext cx="2381250" cy="2381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5718" name="Picture 6" descr="http://samowar.ru/products_pictures/00000023674_1_C.jpg"/>
          <p:cNvPicPr>
            <a:picLocks noChangeAspect="1" noChangeArrowheads="1"/>
          </p:cNvPicPr>
          <p:nvPr/>
        </p:nvPicPr>
        <p:blipFill>
          <a:blip r:embed="rId7" cstate="print"/>
          <a:srcRect l="12096" r="12305"/>
          <a:stretch>
            <a:fillRect/>
          </a:stretch>
        </p:blipFill>
        <p:spPr bwMode="auto">
          <a:xfrm rot="1587866">
            <a:off x="6047516" y="1571608"/>
            <a:ext cx="2041256" cy="2900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5720" name="Picture 8" descr="http://www.pravda-tv.ru/wp-content/uploads/2014/01/1390884956_kf3itvdbzfu.jpg"/>
          <p:cNvPicPr>
            <a:picLocks noChangeAspect="1" noChangeArrowheads="1"/>
          </p:cNvPicPr>
          <p:nvPr/>
        </p:nvPicPr>
        <p:blipFill>
          <a:blip r:embed="rId8" cstate="print"/>
          <a:srcRect l="5007" t="3111" r="6127" b="2001"/>
          <a:stretch>
            <a:fillRect/>
          </a:stretch>
        </p:blipFill>
        <p:spPr bwMode="auto">
          <a:xfrm>
            <a:off x="3203848" y="4077072"/>
            <a:ext cx="2609995" cy="2242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prv1.lori-images.net/traditsionnyi-ornament-severodvinskogo-regiona-0005579913-preview.jpg"/>
          <p:cNvPicPr>
            <a:picLocks noGrp="1"/>
          </p:cNvPicPr>
          <p:nvPr>
            <p:ph idx="1"/>
          </p:nvPr>
        </p:nvPicPr>
        <p:blipFill>
          <a:blip r:embed="rId3" cstate="print"/>
          <a:srcRect l="1562" t="1904" r="2343" b="8572"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puntodeenvio.es/wp-includes/images/smilies/church-powerpoint-backgrounds-free-8111.jpg"/>
          <p:cNvPicPr/>
          <p:nvPr/>
        </p:nvPicPr>
        <p:blipFill>
          <a:blip r:embed="rId4" cstate="print"/>
          <a:srcRect r="25886" b="5788"/>
          <a:stretch>
            <a:fillRect/>
          </a:stretch>
        </p:blipFill>
        <p:spPr bwMode="auto">
          <a:xfrm>
            <a:off x="571472" y="357166"/>
            <a:ext cx="8001056" cy="61436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Содержимое 3" descr="https://prv1.lori-images.net/traditsionnyi-ornament-severodvinskogo-regiona-0005579913-preview.jpg"/>
          <p:cNvPicPr>
            <a:picLocks/>
          </p:cNvPicPr>
          <p:nvPr/>
        </p:nvPicPr>
        <p:blipFill>
          <a:blip r:embed="rId3" cstate="print"/>
          <a:srcRect l="3063" t="1904" r="2343" b="92670"/>
          <a:stretch>
            <a:fillRect/>
          </a:stretch>
        </p:blipFill>
        <p:spPr bwMode="auto">
          <a:xfrm>
            <a:off x="0" y="6500834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https://im1-tub-ru.yandex.net/i?id=e053fc395938590ab5f859aa7ff9efd6&amp;n=33&amp;h=215&amp;w=27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620688"/>
            <a:ext cx="2016224" cy="1587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923928" y="476672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 Ракульская роспись 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63888" y="1052736"/>
            <a:ext cx="475252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Центр Ракульской росписи - деревня Ульяновская, которая </a:t>
            </a:r>
            <a:r>
              <a:rPr lang="ru-RU" b="1" dirty="0" smtClean="0"/>
              <a:t>находится </a:t>
            </a:r>
            <a:r>
              <a:rPr lang="ru-RU" b="1" dirty="0" smtClean="0"/>
              <a:t>в нескольких километрах от впадения в Северную </a:t>
            </a:r>
            <a:r>
              <a:rPr lang="ru-RU" b="1" dirty="0" smtClean="0"/>
              <a:t>Двину небольшой </a:t>
            </a:r>
            <a:r>
              <a:rPr lang="ru-RU" b="1" dirty="0" smtClean="0"/>
              <a:t>речки </a:t>
            </a:r>
            <a:r>
              <a:rPr lang="ru-RU" b="1" dirty="0" smtClean="0"/>
              <a:t>Ракулки. </a:t>
            </a:r>
          </a:p>
          <a:p>
            <a:pPr algn="just"/>
            <a:r>
              <a:rPr lang="ru-RU" b="1" dirty="0" smtClean="0"/>
              <a:t>В </a:t>
            </a:r>
            <a:r>
              <a:rPr lang="ru-RU" b="1" dirty="0" smtClean="0"/>
              <a:t>характере орнамента Ракульской росписи, особенно </a:t>
            </a:r>
            <a:r>
              <a:rPr lang="ru-RU" b="1" dirty="0" smtClean="0"/>
              <a:t>ранних произведений</a:t>
            </a:r>
            <a:r>
              <a:rPr lang="ru-RU" b="1" dirty="0" smtClean="0"/>
              <a:t>, датируемых серединой XIX века, имеются </a:t>
            </a:r>
            <a:r>
              <a:rPr lang="ru-RU" b="1" dirty="0" smtClean="0"/>
              <a:t>черты, которые </a:t>
            </a:r>
            <a:r>
              <a:rPr lang="ru-RU" b="1" dirty="0" smtClean="0"/>
              <a:t>позволяют говорить об их близости к миниатюрам </a:t>
            </a:r>
            <a:r>
              <a:rPr lang="ru-RU" b="1" dirty="0" smtClean="0"/>
              <a:t>поморских рукописей</a:t>
            </a:r>
            <a:r>
              <a:rPr lang="ru-RU" b="1" dirty="0" smtClean="0"/>
              <a:t>, выполненных на реке Выг. </a:t>
            </a:r>
            <a:endParaRPr lang="ru-RU" b="1" dirty="0" smtClean="0"/>
          </a:p>
          <a:p>
            <a:pPr algn="just"/>
            <a:r>
              <a:rPr lang="ru-RU" b="1" dirty="0" smtClean="0"/>
              <a:t>В </a:t>
            </a:r>
            <a:r>
              <a:rPr lang="ru-RU" b="1" dirty="0" smtClean="0"/>
              <a:t>большинстве произведений Ракульской росписи главную </a:t>
            </a:r>
            <a:r>
              <a:rPr lang="ru-RU" b="1" dirty="0" smtClean="0"/>
              <a:t>роль играют </a:t>
            </a:r>
            <a:r>
              <a:rPr lang="ru-RU" b="1" dirty="0" smtClean="0"/>
              <a:t>золотисто-охристый и черный цвета, </a:t>
            </a:r>
            <a:r>
              <a:rPr lang="ru-RU" b="1" dirty="0" smtClean="0"/>
              <a:t>а сопутствуют </a:t>
            </a:r>
            <a:r>
              <a:rPr lang="ru-RU" b="1" dirty="0" smtClean="0"/>
              <a:t>им </a:t>
            </a:r>
            <a:r>
              <a:rPr lang="ru-RU" b="1" dirty="0" smtClean="0"/>
              <a:t>чаще всего </a:t>
            </a:r>
            <a:r>
              <a:rPr lang="ru-RU" b="1" dirty="0" smtClean="0"/>
              <a:t>глубокий зеленый и коричнево-красный. </a:t>
            </a:r>
            <a:r>
              <a:rPr lang="ru-RU" b="1" dirty="0" smtClean="0"/>
              <a:t>Черным </a:t>
            </a:r>
            <a:r>
              <a:rPr lang="ru-RU" b="1" dirty="0" smtClean="0"/>
              <a:t>цветом исполнен не только контур, но и другие </a:t>
            </a:r>
            <a:r>
              <a:rPr lang="ru-RU" b="1" dirty="0" smtClean="0"/>
              <a:t>детали. </a:t>
            </a:r>
          </a:p>
          <a:p>
            <a:pPr algn="just"/>
            <a:r>
              <a:rPr lang="ru-RU" b="1" dirty="0" smtClean="0"/>
              <a:t>В </a:t>
            </a:r>
            <a:r>
              <a:rPr lang="ru-RU" b="1" dirty="0" smtClean="0"/>
              <a:t>некоторых произведениях Ракульской росписи по </a:t>
            </a:r>
            <a:r>
              <a:rPr lang="ru-RU" b="1" dirty="0" smtClean="0"/>
              <a:t>всему орнаменту </a:t>
            </a:r>
            <a:r>
              <a:rPr lang="ru-RU" b="1" dirty="0" smtClean="0"/>
              <a:t>рассыпаны белые полукружия</a:t>
            </a:r>
            <a:endParaRPr lang="ru-RU" b="1" dirty="0"/>
          </a:p>
        </p:txBody>
      </p:sp>
      <p:pic>
        <p:nvPicPr>
          <p:cNvPr id="117764" name="Picture 4" descr="http://patlah.ru/etm/etm-01/podelki/rospis/north-dvina/dvina_2-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2492896"/>
            <a:ext cx="1818688" cy="39574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prv1.lori-images.net/traditsionnyi-ornament-severodvinskogo-regiona-0005579913-preview.jpg"/>
          <p:cNvPicPr>
            <a:picLocks noGrp="1"/>
          </p:cNvPicPr>
          <p:nvPr>
            <p:ph idx="1"/>
          </p:nvPr>
        </p:nvPicPr>
        <p:blipFill>
          <a:blip r:embed="rId3" cstate="print"/>
          <a:srcRect l="1562" t="1904" r="2343" b="8572"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puntodeenvio.es/wp-includes/images/smilies/church-powerpoint-backgrounds-free-8111.jpg"/>
          <p:cNvPicPr/>
          <p:nvPr/>
        </p:nvPicPr>
        <p:blipFill>
          <a:blip r:embed="rId4" cstate="print"/>
          <a:srcRect r="25886" b="5788"/>
          <a:stretch>
            <a:fillRect/>
          </a:stretch>
        </p:blipFill>
        <p:spPr bwMode="auto">
          <a:xfrm>
            <a:off x="571472" y="357166"/>
            <a:ext cx="8001056" cy="614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https://prv1.lori-images.net/traditsionnyi-ornament-severodvinskogo-regiona-0005579913-preview.jpg"/>
          <p:cNvPicPr>
            <a:picLocks/>
          </p:cNvPicPr>
          <p:nvPr/>
        </p:nvPicPr>
        <p:blipFill>
          <a:blip r:embed="rId3" cstate="print"/>
          <a:srcRect l="3063" t="1904" r="2343" b="92670"/>
          <a:stretch>
            <a:fillRect/>
          </a:stretch>
        </p:blipFill>
        <p:spPr bwMode="auto">
          <a:xfrm>
            <a:off x="0" y="6500834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283968" y="620688"/>
            <a:ext cx="381642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Орнамент очень крупный </a:t>
            </a:r>
            <a:r>
              <a:rPr lang="ru-RU" b="1" dirty="0" smtClean="0"/>
              <a:t>. Часто состоит из крупных листьев.</a:t>
            </a:r>
            <a:endParaRPr lang="ru-RU" b="1" dirty="0" smtClean="0"/>
          </a:p>
          <a:p>
            <a:pPr algn="just"/>
            <a:r>
              <a:rPr lang="ru-RU" b="1" dirty="0" smtClean="0"/>
              <a:t>На бордюре - крупные капли с завитком, ровные ритмичные стежки из плотно поставленных полукружий оранжевого цвета, а под ними, как волна, полоса зелени. </a:t>
            </a:r>
            <a:endParaRPr lang="ru-RU" b="1" dirty="0" smtClean="0"/>
          </a:p>
          <a:p>
            <a:pPr algn="just"/>
            <a:r>
              <a:rPr lang="ru-RU" b="1" dirty="0" smtClean="0"/>
              <a:t>В </a:t>
            </a:r>
            <a:r>
              <a:rPr lang="ru-RU" b="1" dirty="0" smtClean="0"/>
              <a:t>каждом углублении полукружий, как всплеск, - черные брызги легких штрихов вторят ее бегу.</a:t>
            </a:r>
            <a:endParaRPr lang="ru-RU" b="1" dirty="0" smtClean="0"/>
          </a:p>
          <a:p>
            <a:pPr algn="just"/>
            <a:r>
              <a:rPr lang="ru-RU" b="1" dirty="0" smtClean="0"/>
              <a:t>Назначение </a:t>
            </a:r>
            <a:r>
              <a:rPr lang="ru-RU" b="1" dirty="0" smtClean="0"/>
              <a:t>завитков, капелек-брызг, усиков, полукружий - украшать изделие. Выполнены они черным цветом.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9092" name="Picture 4" descr="http://patlah.ru/etm/etm-01/podelki/rospis/north-dvina/dvina_2-13.jpg"/>
          <p:cNvPicPr>
            <a:picLocks noChangeAspect="1" noChangeArrowheads="1"/>
          </p:cNvPicPr>
          <p:nvPr/>
        </p:nvPicPr>
        <p:blipFill>
          <a:blip r:embed="rId5" cstate="print"/>
          <a:srcRect t="10080"/>
          <a:stretch>
            <a:fillRect/>
          </a:stretch>
        </p:blipFill>
        <p:spPr bwMode="auto">
          <a:xfrm>
            <a:off x="899592" y="620688"/>
            <a:ext cx="2376264" cy="3854202"/>
          </a:xfrm>
          <a:prstGeom prst="rect">
            <a:avLst/>
          </a:prstGeom>
          <a:noFill/>
        </p:spPr>
      </p:pic>
      <p:pic>
        <p:nvPicPr>
          <p:cNvPr id="89094" name="Picture 6" descr="http://patlah.ru/etm/etm-01/podelki/rospis/north-dvina/dvina_2-12.jpg"/>
          <p:cNvPicPr>
            <a:picLocks noChangeAspect="1" noChangeArrowheads="1"/>
          </p:cNvPicPr>
          <p:nvPr/>
        </p:nvPicPr>
        <p:blipFill>
          <a:blip r:embed="rId6" cstate="print"/>
          <a:srcRect t="25200" b="36161"/>
          <a:stretch>
            <a:fillRect/>
          </a:stretch>
        </p:blipFill>
        <p:spPr bwMode="auto">
          <a:xfrm>
            <a:off x="899592" y="4653136"/>
            <a:ext cx="2376264" cy="1656184"/>
          </a:xfrm>
          <a:prstGeom prst="rect">
            <a:avLst/>
          </a:prstGeom>
          <a:noFill/>
        </p:spPr>
      </p:pic>
      <p:pic>
        <p:nvPicPr>
          <p:cNvPr id="89096" name="Picture 8" descr="http://patlah.ru/etm/etm-01/podelki/rospis/north-dvina/dvina_2-12.jpg"/>
          <p:cNvPicPr>
            <a:picLocks noChangeAspect="1" noChangeArrowheads="1"/>
          </p:cNvPicPr>
          <p:nvPr/>
        </p:nvPicPr>
        <p:blipFill>
          <a:blip r:embed="rId6" cstate="print"/>
          <a:srcRect l="6651" t="73919" r="9104"/>
          <a:stretch>
            <a:fillRect/>
          </a:stretch>
        </p:blipFill>
        <p:spPr bwMode="auto">
          <a:xfrm>
            <a:off x="4716016" y="5085184"/>
            <a:ext cx="2880320" cy="11767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prv1.lori-images.net/traditsionnyi-ornament-severodvinskogo-regiona-0005579913-preview.jpg"/>
          <p:cNvPicPr>
            <a:picLocks noGrp="1"/>
          </p:cNvPicPr>
          <p:nvPr>
            <p:ph idx="1"/>
          </p:nvPr>
        </p:nvPicPr>
        <p:blipFill>
          <a:blip r:embed="rId3" cstate="print"/>
          <a:srcRect l="1562" t="1904" r="2343" b="8572"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puntodeenvio.es/wp-includes/images/smilies/church-powerpoint-backgrounds-free-8111.jpg"/>
          <p:cNvPicPr/>
          <p:nvPr/>
        </p:nvPicPr>
        <p:blipFill>
          <a:blip r:embed="rId4" cstate="print"/>
          <a:srcRect r="25886" b="5788"/>
          <a:stretch>
            <a:fillRect/>
          </a:stretch>
        </p:blipFill>
        <p:spPr bwMode="auto">
          <a:xfrm>
            <a:off x="571472" y="357166"/>
            <a:ext cx="8001056" cy="614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https://prv1.lori-images.net/traditsionnyi-ornament-severodvinskogo-regiona-0005579913-preview.jpg"/>
          <p:cNvPicPr>
            <a:picLocks/>
          </p:cNvPicPr>
          <p:nvPr/>
        </p:nvPicPr>
        <p:blipFill>
          <a:blip r:embed="rId3" cstate="print"/>
          <a:srcRect l="3063" t="1904" r="2343" b="92670"/>
          <a:stretch>
            <a:fillRect/>
          </a:stretch>
        </p:blipFill>
        <p:spPr bwMode="auto">
          <a:xfrm>
            <a:off x="0" y="6500834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6" name="Picture 2" descr="http://patlah.ru/etm/etm-01/podelki/rospis/north-dvina/dvina_2-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2204864"/>
            <a:ext cx="3024336" cy="400044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923928" y="476672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Птицы</a:t>
            </a:r>
            <a:r>
              <a:rPr lang="ru-RU" b="1" dirty="0" smtClean="0"/>
              <a:t>, выполненные черным </a:t>
            </a:r>
            <a:r>
              <a:rPr lang="ru-RU" b="1" dirty="0" smtClean="0"/>
              <a:t>контуром, заливаются </a:t>
            </a:r>
            <a:r>
              <a:rPr lang="ru-RU" b="1" dirty="0" smtClean="0"/>
              <a:t>черной краской, а иногда </a:t>
            </a:r>
            <a:r>
              <a:rPr lang="ru-RU" b="1" dirty="0" smtClean="0"/>
              <a:t>расцвечиваются </a:t>
            </a:r>
            <a:r>
              <a:rPr lang="ru-RU" b="1" dirty="0" smtClean="0"/>
              <a:t>красными и зелеными цветами</a:t>
            </a:r>
            <a:r>
              <a:rPr lang="ru-RU" b="1" dirty="0" smtClean="0"/>
              <a:t>.</a:t>
            </a:r>
            <a:r>
              <a:rPr lang="ru-RU" b="1" dirty="0" smtClean="0"/>
              <a:t> </a:t>
            </a:r>
            <a:endParaRPr lang="ru-RU" b="1" dirty="0"/>
          </a:p>
        </p:txBody>
      </p:sp>
      <p:pic>
        <p:nvPicPr>
          <p:cNvPr id="93188" name="Picture 4" descr="http://art-grd.com/images/photos/medium/604ffa31485439a4459d27009c5ac6f9.jpg"/>
          <p:cNvPicPr>
            <a:picLocks noChangeAspect="1" noChangeArrowheads="1"/>
          </p:cNvPicPr>
          <p:nvPr/>
        </p:nvPicPr>
        <p:blipFill>
          <a:blip r:embed="rId6" cstate="print"/>
          <a:srcRect l="20686" t="13621" r="21016" b="44152"/>
          <a:stretch>
            <a:fillRect/>
          </a:stretch>
        </p:blipFill>
        <p:spPr bwMode="auto">
          <a:xfrm>
            <a:off x="971600" y="3717032"/>
            <a:ext cx="2448272" cy="2448272"/>
          </a:xfrm>
          <a:prstGeom prst="rect">
            <a:avLst/>
          </a:prstGeom>
          <a:noFill/>
        </p:spPr>
      </p:pic>
      <p:pic>
        <p:nvPicPr>
          <p:cNvPr id="93190" name="Picture 6" descr="https://belomoruzor.ru/data/catalog/goods/146.jpg"/>
          <p:cNvPicPr>
            <a:picLocks noChangeAspect="1" noChangeArrowheads="1"/>
          </p:cNvPicPr>
          <p:nvPr/>
        </p:nvPicPr>
        <p:blipFill>
          <a:blip r:embed="rId7" cstate="print"/>
          <a:srcRect l="30240" t="37320" r="27761" b="5980"/>
          <a:stretch>
            <a:fillRect/>
          </a:stretch>
        </p:blipFill>
        <p:spPr bwMode="auto">
          <a:xfrm>
            <a:off x="1259632" y="548680"/>
            <a:ext cx="1600178" cy="2880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prv1.lori-images.net/traditsionnyi-ornament-severodvinskogo-regiona-0005579913-preview.jpg"/>
          <p:cNvPicPr>
            <a:picLocks noGrp="1"/>
          </p:cNvPicPr>
          <p:nvPr>
            <p:ph idx="1"/>
          </p:nvPr>
        </p:nvPicPr>
        <p:blipFill>
          <a:blip r:embed="rId3" cstate="print"/>
          <a:srcRect l="1562" t="1904" r="2343" b="8572"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puntodeenvio.es/wp-includes/images/smilies/church-powerpoint-backgrounds-free-8111.jpg"/>
          <p:cNvPicPr/>
          <p:nvPr/>
        </p:nvPicPr>
        <p:blipFill>
          <a:blip r:embed="rId4" cstate="print"/>
          <a:srcRect r="25886" b="5788"/>
          <a:stretch>
            <a:fillRect/>
          </a:stretch>
        </p:blipFill>
        <p:spPr bwMode="auto">
          <a:xfrm>
            <a:off x="467544" y="404664"/>
            <a:ext cx="8136904" cy="614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https://prv1.lori-images.net/traditsionnyi-ornament-severodvinskogo-regiona-0005579913-preview.jpg"/>
          <p:cNvPicPr>
            <a:picLocks/>
          </p:cNvPicPr>
          <p:nvPr/>
        </p:nvPicPr>
        <p:blipFill>
          <a:blip r:embed="rId3" cstate="print"/>
          <a:srcRect l="3063" t="1904" r="2343" b="92670"/>
          <a:stretch>
            <a:fillRect/>
          </a:stretch>
        </p:blipFill>
        <p:spPr bwMode="auto">
          <a:xfrm>
            <a:off x="0" y="6500834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139952" y="332656"/>
            <a:ext cx="403244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Ракульские </a:t>
            </a:r>
            <a:r>
              <a:rPr lang="ru-RU" b="1" dirty="0" smtClean="0"/>
              <a:t>кустики. </a:t>
            </a:r>
          </a:p>
          <a:p>
            <a:pPr algn="just"/>
            <a:r>
              <a:rPr lang="ru-RU" b="1" dirty="0" smtClean="0"/>
              <a:t>Форма </a:t>
            </a:r>
            <a:r>
              <a:rPr lang="ru-RU" b="1" dirty="0" smtClean="0"/>
              <a:t>листьев </a:t>
            </a:r>
            <a:r>
              <a:rPr lang="ru-RU" b="1" dirty="0" smtClean="0"/>
              <a:t>необычна, фантастична</a:t>
            </a:r>
            <a:r>
              <a:rPr lang="ru-RU" b="1" dirty="0" smtClean="0"/>
              <a:t>, некоторые из них </a:t>
            </a:r>
            <a:r>
              <a:rPr lang="ru-RU" b="1" dirty="0" smtClean="0"/>
              <a:t>похожи на </a:t>
            </a:r>
            <a:r>
              <a:rPr lang="ru-RU" b="1" dirty="0" smtClean="0"/>
              <a:t>крупную каплю, некоторые листья </a:t>
            </a:r>
            <a:r>
              <a:rPr lang="ru-RU" b="1" dirty="0" smtClean="0"/>
              <a:t>напоминают цветы тюльпана, есть </a:t>
            </a:r>
            <a:r>
              <a:rPr lang="ru-RU" b="1" dirty="0" smtClean="0"/>
              <a:t>листья гибкие и пластичные, с изящно </a:t>
            </a:r>
            <a:r>
              <a:rPr lang="ru-RU" b="1" dirty="0" smtClean="0"/>
              <a:t>заостренными кончиками.</a:t>
            </a:r>
            <a:r>
              <a:rPr lang="ru-RU" b="1" dirty="0" smtClean="0"/>
              <a:t> </a:t>
            </a:r>
            <a:r>
              <a:rPr lang="ru-RU" b="1" dirty="0" smtClean="0"/>
              <a:t>Окрашиваются </a:t>
            </a:r>
            <a:r>
              <a:rPr lang="ru-RU" b="1" dirty="0" smtClean="0"/>
              <a:t>в два - три цвета. Внутри листьев не всегда</a:t>
            </a:r>
            <a:br>
              <a:rPr lang="ru-RU" b="1" dirty="0" smtClean="0"/>
            </a:br>
            <a:r>
              <a:rPr lang="ru-RU" b="1" dirty="0" smtClean="0"/>
              <a:t>идет черная обводка. Пластичную форму листьев, плавные изгибы</a:t>
            </a:r>
            <a:br>
              <a:rPr lang="ru-RU" b="1" dirty="0" smtClean="0"/>
            </a:br>
            <a:r>
              <a:rPr lang="ru-RU" b="1" dirty="0" smtClean="0"/>
              <a:t>и повороты подчеркивает легкий черный рисунок спиралей-завитков,</a:t>
            </a:r>
            <a:br>
              <a:rPr lang="ru-RU" b="1" dirty="0" smtClean="0"/>
            </a:br>
            <a:r>
              <a:rPr lang="ru-RU" b="1" dirty="0" smtClean="0"/>
              <a:t>усиков, словно бегущих по всему узору. Роспись оживляют и белые</a:t>
            </a:r>
            <a:br>
              <a:rPr lang="ru-RU" b="1" dirty="0" smtClean="0"/>
            </a:br>
            <a:r>
              <a:rPr lang="ru-RU" b="1" dirty="0" smtClean="0"/>
              <a:t>полукружия, рассыпанные по листьям.</a:t>
            </a:r>
            <a:endParaRPr lang="ru-RU" b="1" dirty="0"/>
          </a:p>
        </p:txBody>
      </p:sp>
      <p:pic>
        <p:nvPicPr>
          <p:cNvPr id="8" name="Picture 2" descr="http://patlah.ru/etm/etm-01/podelki/rospis/north-dvina/dvina_2-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620688"/>
            <a:ext cx="2382047" cy="2952328"/>
          </a:xfrm>
          <a:prstGeom prst="rect">
            <a:avLst/>
          </a:prstGeom>
          <a:noFill/>
        </p:spPr>
      </p:pic>
      <p:pic>
        <p:nvPicPr>
          <p:cNvPr id="9" name="Picture 4" descr="http://patlah.ru/etm/etm-01/podelki/rospis/north-dvina/dvina_2-17.jpg"/>
          <p:cNvPicPr>
            <a:picLocks noChangeAspect="1" noChangeArrowheads="1"/>
          </p:cNvPicPr>
          <p:nvPr/>
        </p:nvPicPr>
        <p:blipFill>
          <a:blip r:embed="rId6" cstate="print"/>
          <a:srcRect t="52008"/>
          <a:stretch>
            <a:fillRect/>
          </a:stretch>
        </p:blipFill>
        <p:spPr bwMode="auto">
          <a:xfrm>
            <a:off x="683568" y="3717032"/>
            <a:ext cx="3350894" cy="1152128"/>
          </a:xfrm>
          <a:prstGeom prst="rect">
            <a:avLst/>
          </a:prstGeom>
          <a:noFill/>
        </p:spPr>
      </p:pic>
      <p:pic>
        <p:nvPicPr>
          <p:cNvPr id="10" name="Picture 6" descr="http://patlah.ru/etm/etm-01/podelki/rospis/north-dvina/dvina_2-18.jpg"/>
          <p:cNvPicPr>
            <a:picLocks noChangeAspect="1" noChangeArrowheads="1"/>
          </p:cNvPicPr>
          <p:nvPr/>
        </p:nvPicPr>
        <p:blipFill>
          <a:blip r:embed="rId7" cstate="print"/>
          <a:srcRect b="52664"/>
          <a:stretch>
            <a:fillRect/>
          </a:stretch>
        </p:blipFill>
        <p:spPr bwMode="auto">
          <a:xfrm>
            <a:off x="6084168" y="5085184"/>
            <a:ext cx="2213964" cy="1368152"/>
          </a:xfrm>
          <a:prstGeom prst="rect">
            <a:avLst/>
          </a:prstGeom>
          <a:noFill/>
        </p:spPr>
      </p:pic>
      <p:pic>
        <p:nvPicPr>
          <p:cNvPr id="11" name="Picture 6" descr="http://patlah.ru/etm/etm-01/podelki/rospis/north-dvina/dvina_2-18.jpg"/>
          <p:cNvPicPr>
            <a:picLocks noChangeAspect="1" noChangeArrowheads="1"/>
          </p:cNvPicPr>
          <p:nvPr/>
        </p:nvPicPr>
        <p:blipFill>
          <a:blip r:embed="rId7" cstate="print"/>
          <a:srcRect t="54810"/>
          <a:stretch>
            <a:fillRect/>
          </a:stretch>
        </p:blipFill>
        <p:spPr bwMode="auto">
          <a:xfrm>
            <a:off x="3635896" y="5157192"/>
            <a:ext cx="2213964" cy="1306116"/>
          </a:xfrm>
          <a:prstGeom prst="rect">
            <a:avLst/>
          </a:prstGeom>
          <a:noFill/>
        </p:spPr>
      </p:pic>
      <p:pic>
        <p:nvPicPr>
          <p:cNvPr id="97281" name="Picture 1" descr="C:\Users\Татьяна\Documents\lastscan\Ракульская роспись\P5020007.JPG"/>
          <p:cNvPicPr>
            <a:picLocks noChangeAspect="1" noChangeArrowheads="1"/>
          </p:cNvPicPr>
          <p:nvPr/>
        </p:nvPicPr>
        <p:blipFill>
          <a:blip r:embed="rId8" cstate="print"/>
          <a:srcRect l="30810" t="14563"/>
          <a:stretch>
            <a:fillRect/>
          </a:stretch>
        </p:blipFill>
        <p:spPr bwMode="auto">
          <a:xfrm>
            <a:off x="1115616" y="5085184"/>
            <a:ext cx="1789914" cy="1296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prv1.lori-images.net/traditsionnyi-ornament-severodvinskogo-regiona-0005579913-preview.jpg"/>
          <p:cNvPicPr>
            <a:picLocks noGrp="1"/>
          </p:cNvPicPr>
          <p:nvPr>
            <p:ph idx="1"/>
          </p:nvPr>
        </p:nvPicPr>
        <p:blipFill>
          <a:blip r:embed="rId3" cstate="print"/>
          <a:srcRect l="1562" t="1904" r="2343" b="8572"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puntodeenvio.es/wp-includes/images/smilies/church-powerpoint-backgrounds-free-8111.jpg"/>
          <p:cNvPicPr/>
          <p:nvPr/>
        </p:nvPicPr>
        <p:blipFill>
          <a:blip r:embed="rId4" cstate="print"/>
          <a:srcRect r="25886" b="5788"/>
          <a:stretch>
            <a:fillRect/>
          </a:stretch>
        </p:blipFill>
        <p:spPr bwMode="auto">
          <a:xfrm>
            <a:off x="571472" y="357166"/>
            <a:ext cx="8001056" cy="614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https://prv1.lori-images.net/traditsionnyi-ornament-severodvinskogo-regiona-0005579913-preview.jpg"/>
          <p:cNvPicPr>
            <a:picLocks/>
          </p:cNvPicPr>
          <p:nvPr/>
        </p:nvPicPr>
        <p:blipFill>
          <a:blip r:embed="rId3" cstate="print"/>
          <a:srcRect l="3063" t="1904" r="2343" b="92670"/>
          <a:stretch>
            <a:fillRect/>
          </a:stretch>
        </p:blipFill>
        <p:spPr bwMode="auto">
          <a:xfrm>
            <a:off x="0" y="6500834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Русская Северная Мезенская роспись по дереву.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52326" t="48838"/>
          <a:stretch>
            <a:fillRect/>
          </a:stretch>
        </p:blipFill>
        <p:spPr bwMode="auto">
          <a:xfrm>
            <a:off x="827584" y="476672"/>
            <a:ext cx="1296144" cy="1390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979712" y="500042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      Мезенская роспись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348" y="1844825"/>
            <a:ext cx="529781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Мезенская роспись по  или палащельская роспись — тип росписи домашней утвари — прялок, ковшей, коробов, братин, сложившийся к концу 19в. в низовьях реки Мезень. </a:t>
            </a:r>
          </a:p>
          <a:p>
            <a:pPr algn="just"/>
            <a:r>
              <a:rPr lang="ru-RU" b="1" dirty="0" smtClean="0"/>
              <a:t>Самая древняя датированная прялка с </a:t>
            </a:r>
            <a:r>
              <a:rPr lang="ru-RU" b="1" i="1" dirty="0" smtClean="0"/>
              <a:t>мезенской росписью</a:t>
            </a:r>
            <a:r>
              <a:rPr lang="ru-RU" b="1" dirty="0" smtClean="0"/>
              <a:t> относится к 1815 году. </a:t>
            </a:r>
          </a:p>
          <a:p>
            <a:pPr algn="just"/>
            <a:r>
              <a:rPr lang="ru-RU" b="1" dirty="0" smtClean="0"/>
              <a:t>Выполняется в два цвета: чёрный  «сажа»—и красный — «земляная краска»,охра. </a:t>
            </a:r>
          </a:p>
          <a:p>
            <a:pPr algn="just"/>
            <a:r>
              <a:rPr lang="ru-RU" b="1" dirty="0" smtClean="0"/>
              <a:t>Эта роспись представляет собой чисто орнаментальный декор. </a:t>
            </a:r>
            <a:endParaRPr lang="ru-RU" dirty="0" smtClean="0"/>
          </a:p>
          <a:p>
            <a:pPr algn="just"/>
            <a:r>
              <a:rPr lang="ru-RU" b="1" dirty="0" smtClean="0"/>
              <a:t>Роспись наносилась на негрунтованное дерево специальной деревянной палочкой (тиской), пером глухаря или тетерева, кисточкой из человеческого волоса. </a:t>
            </a:r>
          </a:p>
          <a:p>
            <a:pPr algn="just"/>
            <a:r>
              <a:rPr lang="ru-RU" b="1" dirty="0" smtClean="0"/>
              <a:t>Затем изделие олифилось, что придавало ему золотистый цвет.</a:t>
            </a:r>
          </a:p>
          <a:p>
            <a:endParaRPr lang="ru-RU" dirty="0"/>
          </a:p>
        </p:txBody>
      </p:sp>
      <p:pic>
        <p:nvPicPr>
          <p:cNvPr id="2050" name="Picture 2" descr="http://gorod.tomsk.ru/uploads/31439/1284620703/48793621_pryal_mez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620688"/>
            <a:ext cx="2203178" cy="2540985"/>
          </a:xfrm>
          <a:prstGeom prst="rect">
            <a:avLst/>
          </a:prstGeom>
          <a:noFill/>
        </p:spPr>
      </p:pic>
      <p:pic>
        <p:nvPicPr>
          <p:cNvPr id="32770" name="Picture 2" descr="http://www.booksite.ru/fulltext/arbat/puty/6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8184" y="3573016"/>
            <a:ext cx="1988321" cy="26076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prv1.lori-images.net/traditsionnyi-ornament-severodvinskogo-regiona-0005579913-preview.jpg"/>
          <p:cNvPicPr>
            <a:picLocks noGrp="1"/>
          </p:cNvPicPr>
          <p:nvPr>
            <p:ph idx="1"/>
          </p:nvPr>
        </p:nvPicPr>
        <p:blipFill>
          <a:blip r:embed="rId3" cstate="print"/>
          <a:srcRect l="1562" t="1904" r="2343" b="8572"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puntodeenvio.es/wp-includes/images/smilies/church-powerpoint-backgrounds-free-8111.jpg"/>
          <p:cNvPicPr/>
          <p:nvPr/>
        </p:nvPicPr>
        <p:blipFill>
          <a:blip r:embed="rId4" cstate="print"/>
          <a:srcRect r="25886" b="5788"/>
          <a:stretch>
            <a:fillRect/>
          </a:stretch>
        </p:blipFill>
        <p:spPr bwMode="auto">
          <a:xfrm>
            <a:off x="611560" y="188640"/>
            <a:ext cx="8145072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https://prv1.lori-images.net/traditsionnyi-ornament-severodvinskogo-regiona-0005579913-preview.jpg"/>
          <p:cNvPicPr>
            <a:picLocks/>
          </p:cNvPicPr>
          <p:nvPr/>
        </p:nvPicPr>
        <p:blipFill>
          <a:blip r:embed="rId3" cstate="print"/>
          <a:srcRect l="3063" t="1904" r="2343" b="92670"/>
          <a:stretch>
            <a:fillRect/>
          </a:stretch>
        </p:blipFill>
        <p:spPr bwMode="auto">
          <a:xfrm>
            <a:off x="0" y="6500834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0" name="Picture 8" descr="http://patlah.ru/etm/etm-01/podelki/rospis/north-dvina/dvina_2-19.jpg"/>
          <p:cNvPicPr>
            <a:picLocks noChangeAspect="1" noChangeArrowheads="1"/>
          </p:cNvPicPr>
          <p:nvPr/>
        </p:nvPicPr>
        <p:blipFill>
          <a:blip r:embed="rId5" cstate="print"/>
          <a:srcRect t="19297"/>
          <a:stretch>
            <a:fillRect/>
          </a:stretch>
        </p:blipFill>
        <p:spPr bwMode="auto">
          <a:xfrm>
            <a:off x="899592" y="548680"/>
            <a:ext cx="3881327" cy="2088232"/>
          </a:xfrm>
          <a:prstGeom prst="rect">
            <a:avLst/>
          </a:prstGeom>
          <a:noFill/>
        </p:spPr>
      </p:pic>
      <p:pic>
        <p:nvPicPr>
          <p:cNvPr id="95242" name="Picture 10" descr="http://patlah.ru/etm/etm-01/podelki/rospis/north-dvina/dvina_2-20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2996952"/>
            <a:ext cx="1758260" cy="2800003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508104" y="548680"/>
            <a:ext cx="2880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</a:t>
            </a:r>
            <a:r>
              <a:rPr lang="ru-RU" b="1" dirty="0" smtClean="0"/>
              <a:t>Ракульское  дерево. </a:t>
            </a:r>
          </a:p>
          <a:p>
            <a:pPr algn="just"/>
            <a:r>
              <a:rPr lang="ru-RU" b="1" dirty="0" smtClean="0"/>
              <a:t>Оно представлено в виде </a:t>
            </a:r>
            <a:r>
              <a:rPr lang="en-US" b="1" dirty="0" smtClean="0"/>
              <a:t>S</a:t>
            </a:r>
            <a:r>
              <a:rPr lang="ru-RU" b="1" dirty="0" smtClean="0"/>
              <a:t>-образной ветки с нанизанными на нее причудливыми листочками и  цветами.</a:t>
            </a:r>
            <a:endParaRPr lang="ru-RU" b="1" dirty="0"/>
          </a:p>
        </p:txBody>
      </p:sp>
      <p:pic>
        <p:nvPicPr>
          <p:cNvPr id="95246" name="Picture 14" descr="http://cs407523.vk.me/v407523282/877e/-i2WpE9lmS0.jpg"/>
          <p:cNvPicPr>
            <a:picLocks noChangeAspect="1" noChangeArrowheads="1"/>
          </p:cNvPicPr>
          <p:nvPr/>
        </p:nvPicPr>
        <p:blipFill>
          <a:blip r:embed="rId7" cstate="print"/>
          <a:srcRect l="13768" t="31587" r="62451" b="9450"/>
          <a:stretch>
            <a:fillRect/>
          </a:stretch>
        </p:blipFill>
        <p:spPr bwMode="auto">
          <a:xfrm>
            <a:off x="3275856" y="3068960"/>
            <a:ext cx="1800200" cy="2724934"/>
          </a:xfrm>
          <a:prstGeom prst="rect">
            <a:avLst/>
          </a:prstGeom>
          <a:noFill/>
        </p:spPr>
      </p:pic>
      <p:pic>
        <p:nvPicPr>
          <p:cNvPr id="16" name="Рисунок 15" descr="http://severik.su/image/cache/data/items/220313/x-600x600.jpg"/>
          <p:cNvPicPr/>
          <p:nvPr/>
        </p:nvPicPr>
        <p:blipFill>
          <a:blip r:embed="rId8" cstate="print"/>
          <a:srcRect l="33620" t="31100" r="32360" b="13461"/>
          <a:stretch>
            <a:fillRect/>
          </a:stretch>
        </p:blipFill>
        <p:spPr bwMode="auto">
          <a:xfrm>
            <a:off x="5940152" y="2852936"/>
            <a:ext cx="194421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тки</a:t>
            </a:r>
            <a:endParaRPr lang="ru-RU" dirty="0"/>
          </a:p>
        </p:txBody>
      </p:sp>
      <p:pic>
        <p:nvPicPr>
          <p:cNvPr id="4" name="Содержимое 3" descr="https://prv1.lori-images.net/traditsionnyi-ornament-severodvinskogo-regiona-0005579913-preview.jpg"/>
          <p:cNvPicPr>
            <a:picLocks noGrp="1"/>
          </p:cNvPicPr>
          <p:nvPr>
            <p:ph idx="1"/>
          </p:nvPr>
        </p:nvPicPr>
        <p:blipFill>
          <a:blip r:embed="rId3" cstate="print"/>
          <a:srcRect l="1562" t="1904" r="2343" b="8572"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puntodeenvio.es/wp-includes/images/smilies/church-powerpoint-backgrounds-free-8111.jpg"/>
          <p:cNvPicPr/>
          <p:nvPr/>
        </p:nvPicPr>
        <p:blipFill>
          <a:blip r:embed="rId4" cstate="print"/>
          <a:srcRect r="25886" b="5788"/>
          <a:stretch>
            <a:fillRect/>
          </a:stretch>
        </p:blipFill>
        <p:spPr bwMode="auto">
          <a:xfrm>
            <a:off x="571472" y="357166"/>
            <a:ext cx="8001056" cy="614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https://prv1.lori-images.net/traditsionnyi-ornament-severodvinskogo-regiona-0005579913-preview.jpg"/>
          <p:cNvPicPr>
            <a:picLocks/>
          </p:cNvPicPr>
          <p:nvPr/>
        </p:nvPicPr>
        <p:blipFill>
          <a:blip r:embed="rId3" cstate="print"/>
          <a:srcRect l="3063" t="1904" r="2343" b="92670"/>
          <a:stretch>
            <a:fillRect/>
          </a:stretch>
        </p:blipFill>
        <p:spPr bwMode="auto">
          <a:xfrm>
            <a:off x="0" y="6500834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0" name="Picture 2" descr="http://ideahandmade.ru/wp-content/uploads/2016/06/2bf82177451d57ef37083343e5726463-300x2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548680"/>
            <a:ext cx="3096344" cy="2842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9332" name="Picture 4" descr="http://veselinka-toys.ru/content/catalog/big/9242_im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3717032"/>
            <a:ext cx="3243375" cy="2564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4" descr="http://www.lavka-podarkov.ru/upload/iblock/765/DSC_7999.jpg"/>
          <p:cNvPicPr>
            <a:picLocks noChangeAspect="1" noChangeArrowheads="1"/>
          </p:cNvPicPr>
          <p:nvPr/>
        </p:nvPicPr>
        <p:blipFill>
          <a:blip r:embed="rId7" cstate="print"/>
          <a:srcRect t="21569" b="1961"/>
          <a:stretch>
            <a:fillRect/>
          </a:stretch>
        </p:blipFill>
        <p:spPr bwMode="auto">
          <a:xfrm>
            <a:off x="827584" y="3789040"/>
            <a:ext cx="3312368" cy="2532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http://cs617228.vk.me/v617228305/1dc01/FTd3LhX_B_E.jpg"/>
          <p:cNvPicPr>
            <a:picLocks noChangeAspect="1" noChangeArrowheads="1"/>
          </p:cNvPicPr>
          <p:nvPr/>
        </p:nvPicPr>
        <p:blipFill>
          <a:blip r:embed="rId8" cstate="print"/>
          <a:srcRect l="7814" t="1736" r="11441" b="4495"/>
          <a:stretch>
            <a:fillRect/>
          </a:stretch>
        </p:blipFill>
        <p:spPr bwMode="auto">
          <a:xfrm>
            <a:off x="4860032" y="620688"/>
            <a:ext cx="3152350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prv1.lori-images.net/traditsionnyi-ornament-severodvinskogo-regiona-0005579913-preview.jpg"/>
          <p:cNvPicPr>
            <a:picLocks noGrp="1"/>
          </p:cNvPicPr>
          <p:nvPr>
            <p:ph idx="1"/>
          </p:nvPr>
        </p:nvPicPr>
        <p:blipFill>
          <a:blip r:embed="rId3" cstate="print"/>
          <a:srcRect l="1562" t="1904" r="2343" b="8572"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puntodeenvio.es/wp-includes/images/smilies/church-powerpoint-backgrounds-free-8111.jpg"/>
          <p:cNvPicPr/>
          <p:nvPr/>
        </p:nvPicPr>
        <p:blipFill>
          <a:blip r:embed="rId4" cstate="print"/>
          <a:srcRect r="25886" b="5788"/>
          <a:stretch>
            <a:fillRect/>
          </a:stretch>
        </p:blipFill>
        <p:spPr bwMode="auto">
          <a:xfrm>
            <a:off x="611560" y="404664"/>
            <a:ext cx="8001056" cy="614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https://prv1.lori-images.net/traditsionnyi-ornament-severodvinskogo-regiona-0005579913-preview.jpg"/>
          <p:cNvPicPr>
            <a:picLocks/>
          </p:cNvPicPr>
          <p:nvPr/>
        </p:nvPicPr>
        <p:blipFill>
          <a:blip r:embed="rId3" cstate="print"/>
          <a:srcRect l="3063" t="1904" r="2343" b="92670"/>
          <a:stretch>
            <a:fillRect/>
          </a:stretch>
        </p:blipFill>
        <p:spPr bwMode="auto">
          <a:xfrm>
            <a:off x="0" y="6500834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8" descr="http://patlah.ru/etm/etm-01/podelki/rospis/olonec/olon_06-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1043608" y="692696"/>
            <a:ext cx="1440160" cy="1440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3419872" y="548680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      Шенкурская роспись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55976" y="1196752"/>
            <a:ext cx="417646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Мастера этой росписи проживали в селениях по берегам рек Ваги, Устьи и Кокшеньги. Центрами, </a:t>
            </a:r>
            <a:r>
              <a:rPr lang="ru-RU" b="1" dirty="0" smtClean="0"/>
              <a:t>где развивалась </a:t>
            </a:r>
            <a:r>
              <a:rPr lang="ru-RU" b="1" dirty="0" smtClean="0"/>
              <a:t>роспись, были деревня Глубоковка и город Шенкурск</a:t>
            </a:r>
            <a:r>
              <a:rPr lang="ru-RU" b="1" dirty="0" smtClean="0"/>
              <a:t>. </a:t>
            </a:r>
            <a:r>
              <a:rPr lang="ru-RU" b="1" dirty="0" smtClean="0"/>
              <a:t>Отсюда название росписей - глубоковская и шенкурская. </a:t>
            </a:r>
            <a:endParaRPr lang="ru-RU" b="1" dirty="0" smtClean="0"/>
          </a:p>
          <a:p>
            <a:pPr algn="just"/>
            <a:r>
              <a:rPr lang="ru-RU" b="1" dirty="0" smtClean="0"/>
              <a:t>Для этой росписи характерен </a:t>
            </a:r>
            <a:r>
              <a:rPr lang="ru-RU" b="1" dirty="0" smtClean="0"/>
              <a:t>оранжевый или красный фон, но встречались и охристо-желтый, и изумрудно-зеленый, и темно-синий. </a:t>
            </a:r>
            <a:r>
              <a:rPr lang="ru-RU" dirty="0" smtClean="0"/>
              <a:t>тона.</a:t>
            </a:r>
            <a:r>
              <a:rPr lang="ru-RU" dirty="0" smtClean="0"/>
              <a:t> </a:t>
            </a:r>
            <a:r>
              <a:rPr lang="ru-RU" b="1" dirty="0" smtClean="0"/>
              <a:t>Для нее характерен оранжевый или красный фон, но встречались и охристо-желтый, и изумрудно-зеленый, и темно-синий. </a:t>
            </a:r>
            <a:endParaRPr lang="ru-RU" b="1" dirty="0" smtClean="0"/>
          </a:p>
          <a:p>
            <a:pPr algn="just"/>
            <a:r>
              <a:rPr lang="ru-RU" b="1" dirty="0" smtClean="0"/>
              <a:t>Росписи </a:t>
            </a:r>
            <a:r>
              <a:rPr lang="ru-RU" b="1" dirty="0" smtClean="0"/>
              <a:t>свойствен растительный орнамент, в композиции главное - симметрия, равновесие.</a:t>
            </a:r>
            <a:endParaRPr lang="ru-RU" b="1" dirty="0" smtClean="0"/>
          </a:p>
          <a:p>
            <a:pPr algn="just"/>
            <a:endParaRPr lang="ru-RU" b="1" dirty="0" smtClean="0"/>
          </a:p>
          <a:p>
            <a:pPr algn="just"/>
            <a:endParaRPr lang="ru-RU" b="1" dirty="0" smtClean="0"/>
          </a:p>
          <a:p>
            <a:pPr algn="just"/>
            <a:endParaRPr lang="ru-RU" b="1" dirty="0" smtClean="0"/>
          </a:p>
          <a:p>
            <a:pPr algn="just"/>
            <a:endParaRPr lang="ru-RU" b="1" dirty="0" smtClean="0"/>
          </a:p>
          <a:p>
            <a:pPr algn="just"/>
            <a:endParaRPr lang="ru-RU" b="1" dirty="0" smtClean="0"/>
          </a:p>
          <a:p>
            <a:pPr algn="just"/>
            <a:endParaRPr lang="ru-RU" b="1" dirty="0" smtClean="0"/>
          </a:p>
        </p:txBody>
      </p:sp>
      <p:pic>
        <p:nvPicPr>
          <p:cNvPr id="13" name="Picture 7" descr="прялки шенкурские 006"/>
          <p:cNvPicPr>
            <a:picLocks noChangeAspect="1" noChangeArrowheads="1"/>
          </p:cNvPicPr>
          <p:nvPr/>
        </p:nvPicPr>
        <p:blipFill>
          <a:blip r:embed="rId6" cstate="print"/>
          <a:srcRect l="4500" t="6001" r="41463"/>
          <a:stretch>
            <a:fillRect/>
          </a:stretch>
        </p:blipFill>
        <p:spPr bwMode="auto">
          <a:xfrm>
            <a:off x="971600" y="2348880"/>
            <a:ext cx="2850029" cy="371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prv1.lori-images.net/traditsionnyi-ornament-severodvinskogo-regiona-0005579913-preview.jpg"/>
          <p:cNvPicPr>
            <a:picLocks noGrp="1"/>
          </p:cNvPicPr>
          <p:nvPr>
            <p:ph idx="1"/>
          </p:nvPr>
        </p:nvPicPr>
        <p:blipFill>
          <a:blip r:embed="rId3" cstate="print"/>
          <a:srcRect l="1562" t="1904" r="2343" b="8572"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puntodeenvio.es/wp-includes/images/smilies/church-powerpoint-backgrounds-free-8111.jpg"/>
          <p:cNvPicPr/>
          <p:nvPr/>
        </p:nvPicPr>
        <p:blipFill>
          <a:blip r:embed="rId4" cstate="print"/>
          <a:srcRect r="25886" b="5788"/>
          <a:stretch>
            <a:fillRect/>
          </a:stretch>
        </p:blipFill>
        <p:spPr bwMode="auto">
          <a:xfrm>
            <a:off x="539552" y="404664"/>
            <a:ext cx="8064896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https://prv1.lori-images.net/traditsionnyi-ornament-severodvinskogo-regiona-0005579913-preview.jpg"/>
          <p:cNvPicPr>
            <a:picLocks/>
          </p:cNvPicPr>
          <p:nvPr/>
        </p:nvPicPr>
        <p:blipFill>
          <a:blip r:embed="rId3" cstate="print"/>
          <a:srcRect l="3063" t="1904" r="2343" b="92670"/>
          <a:stretch>
            <a:fillRect/>
          </a:stretch>
        </p:blipFill>
        <p:spPr bwMode="auto">
          <a:xfrm>
            <a:off x="0" y="6525344"/>
            <a:ext cx="9144000" cy="618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64088" y="476672"/>
            <a:ext cx="30243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Шенкурской росписи  свойственен растительный  орнамент.</a:t>
            </a:r>
          </a:p>
          <a:p>
            <a:pPr algn="just"/>
            <a:endParaRPr lang="ru-RU" b="1" dirty="0" smtClean="0"/>
          </a:p>
          <a:p>
            <a:pPr algn="just"/>
            <a:endParaRPr lang="ru-RU" b="1" dirty="0" smtClean="0"/>
          </a:p>
          <a:p>
            <a:pPr algn="just"/>
            <a:r>
              <a:rPr lang="ru-RU" b="1" dirty="0" smtClean="0"/>
              <a:t>Завитки.</a:t>
            </a:r>
            <a:endParaRPr lang="ru-RU" dirty="0"/>
          </a:p>
        </p:txBody>
      </p:sp>
      <p:pic>
        <p:nvPicPr>
          <p:cNvPr id="101378" name="Picture 2" descr="http://patlah.ru/etm/etm-01/podelki/rospis/olonec/olon_06-21.jpg"/>
          <p:cNvPicPr>
            <a:picLocks noChangeAspect="1" noChangeArrowheads="1"/>
          </p:cNvPicPr>
          <p:nvPr/>
        </p:nvPicPr>
        <p:blipFill>
          <a:blip r:embed="rId5" cstate="print"/>
          <a:srcRect l="23624" t="1116" r="21858" b="85491"/>
          <a:stretch>
            <a:fillRect/>
          </a:stretch>
        </p:blipFill>
        <p:spPr bwMode="auto">
          <a:xfrm>
            <a:off x="755576" y="620688"/>
            <a:ext cx="3510390" cy="864096"/>
          </a:xfrm>
          <a:prstGeom prst="rect">
            <a:avLst/>
          </a:prstGeom>
          <a:noFill/>
        </p:spPr>
      </p:pic>
      <p:pic>
        <p:nvPicPr>
          <p:cNvPr id="8" name="Picture 2" descr="http://patlah.ru/etm/etm-01/podelki/rospis/olonec/olon_06-21.jpg"/>
          <p:cNvPicPr>
            <a:picLocks noChangeAspect="1" noChangeArrowheads="1"/>
          </p:cNvPicPr>
          <p:nvPr/>
        </p:nvPicPr>
        <p:blipFill>
          <a:blip r:embed="rId5" cstate="print"/>
          <a:srcRect l="18172" t="41713" r="16407" b="38337"/>
          <a:stretch>
            <a:fillRect/>
          </a:stretch>
        </p:blipFill>
        <p:spPr bwMode="auto">
          <a:xfrm>
            <a:off x="827584" y="2636912"/>
            <a:ext cx="3384376" cy="792088"/>
          </a:xfrm>
          <a:prstGeom prst="rect">
            <a:avLst/>
          </a:prstGeom>
          <a:noFill/>
        </p:spPr>
      </p:pic>
      <p:pic>
        <p:nvPicPr>
          <p:cNvPr id="9" name="Picture 2" descr="http://patlah.ru/etm/etm-01/podelki/rospis/olonec/olon_06-21.jpg"/>
          <p:cNvPicPr>
            <a:picLocks noChangeAspect="1" noChangeArrowheads="1"/>
          </p:cNvPicPr>
          <p:nvPr/>
        </p:nvPicPr>
        <p:blipFill>
          <a:blip r:embed="rId5" cstate="print"/>
          <a:srcRect l="9086" t="67104" r="9137" b="16574"/>
          <a:stretch>
            <a:fillRect/>
          </a:stretch>
        </p:blipFill>
        <p:spPr bwMode="auto">
          <a:xfrm>
            <a:off x="755576" y="1700808"/>
            <a:ext cx="3456384" cy="648072"/>
          </a:xfrm>
          <a:prstGeom prst="rect">
            <a:avLst/>
          </a:prstGeom>
          <a:noFill/>
        </p:spPr>
      </p:pic>
      <p:pic>
        <p:nvPicPr>
          <p:cNvPr id="10" name="Picture 2" descr="http://patlah.ru/etm/etm-01/podelki/rospis/olonec/olon_06-21.jpg"/>
          <p:cNvPicPr>
            <a:picLocks noChangeAspect="1" noChangeArrowheads="1"/>
          </p:cNvPicPr>
          <p:nvPr/>
        </p:nvPicPr>
        <p:blipFill>
          <a:blip r:embed="rId5" cstate="print"/>
          <a:srcRect t="87672" b="1384"/>
          <a:stretch>
            <a:fillRect/>
          </a:stretch>
        </p:blipFill>
        <p:spPr bwMode="auto">
          <a:xfrm>
            <a:off x="683568" y="3645024"/>
            <a:ext cx="3600400" cy="648072"/>
          </a:xfrm>
          <a:prstGeom prst="rect">
            <a:avLst/>
          </a:prstGeom>
          <a:noFill/>
        </p:spPr>
      </p:pic>
      <p:pic>
        <p:nvPicPr>
          <p:cNvPr id="11" name="Рисунок 10" descr="D:\lastscan\Шенкурская роспись\Новая папка (2)\Изображение 004.tif"/>
          <p:cNvPicPr/>
          <p:nvPr/>
        </p:nvPicPr>
        <p:blipFill>
          <a:blip r:embed="rId6" cstate="print"/>
          <a:srcRect l="19081" t="4665" r="19816" b="66027"/>
          <a:stretch>
            <a:fillRect/>
          </a:stretch>
        </p:blipFill>
        <p:spPr bwMode="auto">
          <a:xfrm rot="5400000">
            <a:off x="4572000" y="2780928"/>
            <a:ext cx="4009236" cy="314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severik.su/image/cache/data/items/090413/h-600x600.jpg"/>
          <p:cNvPicPr/>
          <p:nvPr/>
        </p:nvPicPr>
        <p:blipFill>
          <a:blip r:embed="rId7" cstate="print"/>
          <a:srcRect l="34880" t="29840" r="31100" b="55040"/>
          <a:stretch>
            <a:fillRect/>
          </a:stretch>
        </p:blipFill>
        <p:spPr bwMode="auto">
          <a:xfrm>
            <a:off x="971600" y="4797152"/>
            <a:ext cx="2952328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prv1.lori-images.net/traditsionnyi-ornament-severodvinskogo-regiona-0005579913-preview.jpg"/>
          <p:cNvPicPr>
            <a:picLocks noGrp="1"/>
          </p:cNvPicPr>
          <p:nvPr>
            <p:ph idx="1"/>
          </p:nvPr>
        </p:nvPicPr>
        <p:blipFill>
          <a:blip r:embed="rId3" cstate="print"/>
          <a:srcRect l="1562" t="1904" r="2343" b="8572"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puntodeenvio.es/wp-includes/images/smilies/church-powerpoint-backgrounds-free-8111.jpg"/>
          <p:cNvPicPr/>
          <p:nvPr/>
        </p:nvPicPr>
        <p:blipFill>
          <a:blip r:embed="rId4" cstate="print"/>
          <a:srcRect r="25886" b="5788"/>
          <a:stretch>
            <a:fillRect/>
          </a:stretch>
        </p:blipFill>
        <p:spPr bwMode="auto">
          <a:xfrm>
            <a:off x="571472" y="357166"/>
            <a:ext cx="8001056" cy="614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https://prv1.lori-images.net/traditsionnyi-ornament-severodvinskogo-regiona-0005579913-preview.jpg"/>
          <p:cNvPicPr>
            <a:picLocks/>
          </p:cNvPicPr>
          <p:nvPr/>
        </p:nvPicPr>
        <p:blipFill>
          <a:blip r:embed="rId3" cstate="print"/>
          <a:srcRect l="3063" t="1904" r="2343" b="92670"/>
          <a:stretch>
            <a:fillRect/>
          </a:stretch>
        </p:blipFill>
        <p:spPr bwMode="auto">
          <a:xfrm>
            <a:off x="0" y="6500834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брркопирование"/>
          <p:cNvPicPr/>
          <p:nvPr/>
        </p:nvPicPr>
        <p:blipFill>
          <a:blip r:embed="rId5" cstate="print"/>
          <a:srcRect r="50000"/>
          <a:stretch>
            <a:fillRect/>
          </a:stretch>
        </p:blipFill>
        <p:spPr bwMode="auto">
          <a:xfrm rot="10800000">
            <a:off x="6156176" y="3789040"/>
            <a:ext cx="129614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lastscan\Шенкурская роспись\Новая папка (2)\Изображение 003.tif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3501008"/>
            <a:ext cx="266429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Без имени-1копирование"/>
          <p:cNvPicPr/>
          <p:nvPr/>
        </p:nvPicPr>
        <p:blipFill>
          <a:blip r:embed="rId7" cstate="print"/>
          <a:srcRect l="9932" t="56548" r="56768"/>
          <a:stretch>
            <a:fillRect/>
          </a:stretch>
        </p:blipFill>
        <p:spPr bwMode="auto">
          <a:xfrm rot="10800000">
            <a:off x="3995936" y="3789040"/>
            <a:ext cx="1296144" cy="2350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580112" y="908720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3" name="Рисунок 12" descr="17-09-2007 16;29;04"/>
          <p:cNvPicPr/>
          <p:nvPr/>
        </p:nvPicPr>
        <p:blipFill>
          <a:blip r:embed="rId8" cstate="print"/>
          <a:srcRect l="68920" t="53748" r="3038" b="9652"/>
          <a:stretch>
            <a:fillRect/>
          </a:stretch>
        </p:blipFill>
        <p:spPr bwMode="auto">
          <a:xfrm>
            <a:off x="1187624" y="620688"/>
            <a:ext cx="1471816" cy="2640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lastscan\Шенкурская роспись\Новая папка (2)\Изображение 004.tif"/>
          <p:cNvPicPr/>
          <p:nvPr/>
        </p:nvPicPr>
        <p:blipFill>
          <a:blip r:embed="rId9" cstate="print"/>
          <a:srcRect l="22726" t="34566" r="21830" b="27219"/>
          <a:stretch>
            <a:fillRect/>
          </a:stretch>
        </p:blipFill>
        <p:spPr bwMode="auto">
          <a:xfrm>
            <a:off x="5724128" y="764704"/>
            <a:ext cx="2520280" cy="268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771800" y="836712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Многообразие листьев в Шенкурской росписи.</a:t>
            </a:r>
          </a:p>
          <a:p>
            <a:r>
              <a:rPr lang="ru-RU" b="1" dirty="0" smtClean="0"/>
              <a:t>Листья</a:t>
            </a:r>
            <a:r>
              <a:rPr lang="ru-RU" b="1" dirty="0" smtClean="0"/>
              <a:t>«барокко», </a:t>
            </a:r>
            <a:r>
              <a:rPr lang="ru-RU" b="1" dirty="0" smtClean="0"/>
              <a:t> листья «росянки»,«полукруглые».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prv1.lori-images.net/traditsionnyi-ornament-severodvinskogo-regiona-0005579913-preview.jpg"/>
          <p:cNvPicPr>
            <a:picLocks noGrp="1"/>
          </p:cNvPicPr>
          <p:nvPr>
            <p:ph idx="1"/>
          </p:nvPr>
        </p:nvPicPr>
        <p:blipFill>
          <a:blip r:embed="rId3" cstate="print"/>
          <a:srcRect l="1562" t="1904" r="2343" b="8572"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puntodeenvio.es/wp-includes/images/smilies/church-powerpoint-backgrounds-free-8111.jpg"/>
          <p:cNvPicPr/>
          <p:nvPr/>
        </p:nvPicPr>
        <p:blipFill>
          <a:blip r:embed="rId4" cstate="print"/>
          <a:srcRect r="25886" b="5788"/>
          <a:stretch>
            <a:fillRect/>
          </a:stretch>
        </p:blipFill>
        <p:spPr bwMode="auto">
          <a:xfrm>
            <a:off x="539552" y="404664"/>
            <a:ext cx="8064896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https://prv1.lori-images.net/traditsionnyi-ornament-severodvinskogo-regiona-0005579913-preview.jpg"/>
          <p:cNvPicPr>
            <a:picLocks/>
          </p:cNvPicPr>
          <p:nvPr/>
        </p:nvPicPr>
        <p:blipFill>
          <a:blip r:embed="rId3" cstate="print"/>
          <a:srcRect l="3063" t="1904" r="2343" b="92670"/>
          <a:stretch>
            <a:fillRect/>
          </a:stretch>
        </p:blipFill>
        <p:spPr bwMode="auto">
          <a:xfrm>
            <a:off x="0" y="6500834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067944" y="692696"/>
            <a:ext cx="4320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Растительные элементы представлены цветами, бутонами.</a:t>
            </a:r>
          </a:p>
          <a:p>
            <a:r>
              <a:rPr lang="ru-RU" b="1" dirty="0" smtClean="0"/>
              <a:t>Три </a:t>
            </a:r>
            <a:r>
              <a:rPr lang="ru-RU" b="1" dirty="0" smtClean="0"/>
              <a:t>вертикальных цветка шенкурской росписи символизируют Бога-Троицу и райский </a:t>
            </a:r>
            <a:r>
              <a:rPr lang="ru-RU" b="1" dirty="0" smtClean="0"/>
              <a:t>сад.</a:t>
            </a:r>
          </a:p>
          <a:p>
            <a:r>
              <a:rPr lang="ru-RU" b="1" dirty="0" smtClean="0"/>
              <a:t>Сама </a:t>
            </a:r>
            <a:r>
              <a:rPr lang="ru-RU" b="1" dirty="0" smtClean="0"/>
              <a:t>композиция – три цветка по вертикали – символизирует райское древо и Бога-троицу. </a:t>
            </a:r>
            <a:endParaRPr lang="ru-RU" b="1" dirty="0" smtClean="0"/>
          </a:p>
        </p:txBody>
      </p:sp>
      <p:pic>
        <p:nvPicPr>
          <p:cNvPr id="105474" name="Picture 2" descr="http://patlah.ru/etm/etm-01/podelki/rospis/olonec/olon_06-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765248" y="3784087"/>
            <a:ext cx="2997377" cy="2143192"/>
          </a:xfrm>
          <a:prstGeom prst="rect">
            <a:avLst/>
          </a:prstGeom>
          <a:ln w="127000" cap="rnd">
            <a:solidFill>
              <a:schemeClr val="accent6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 descr="D:\lastscan\Шенкурская роспись\Новая папка (2)\Изображение 006.tif"/>
          <p:cNvPicPr/>
          <p:nvPr/>
        </p:nvPicPr>
        <p:blipFill>
          <a:blip r:embed="rId6" cstate="print"/>
          <a:srcRect b="7702"/>
          <a:stretch>
            <a:fillRect/>
          </a:stretch>
        </p:blipFill>
        <p:spPr bwMode="auto">
          <a:xfrm>
            <a:off x="755576" y="764704"/>
            <a:ext cx="2957443" cy="424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6" name="Picture 4" descr="http://ok-t.ru/mydocxru/baza5/9586103206.files/image0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3928" y="3356992"/>
            <a:ext cx="2082915" cy="2996952"/>
          </a:xfrm>
          <a:prstGeom prst="rect">
            <a:avLst/>
          </a:prstGeom>
          <a:noFill/>
        </p:spPr>
      </p:pic>
      <p:pic>
        <p:nvPicPr>
          <p:cNvPr id="10" name="Picture 4" descr="http://yarkoehobby.ru/upload/images/CraftPremier/CP01142-1.jpg"/>
          <p:cNvPicPr>
            <a:picLocks noChangeAspect="1" noChangeArrowheads="1"/>
          </p:cNvPicPr>
          <p:nvPr/>
        </p:nvPicPr>
        <p:blipFill>
          <a:blip r:embed="rId8" cstate="print"/>
          <a:srcRect l="50399" b="72280"/>
          <a:stretch>
            <a:fillRect/>
          </a:stretch>
        </p:blipFill>
        <p:spPr bwMode="auto">
          <a:xfrm>
            <a:off x="827584" y="5301208"/>
            <a:ext cx="2834680" cy="792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prv1.lori-images.net/traditsionnyi-ornament-severodvinskogo-regiona-0005579913-preview.jpg"/>
          <p:cNvPicPr>
            <a:picLocks noGrp="1"/>
          </p:cNvPicPr>
          <p:nvPr>
            <p:ph idx="1"/>
          </p:nvPr>
        </p:nvPicPr>
        <p:blipFill>
          <a:blip r:embed="rId3" cstate="print"/>
          <a:srcRect l="1562" t="1904" r="2343" b="8572"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puntodeenvio.es/wp-includes/images/smilies/church-powerpoint-backgrounds-free-8111.jpg"/>
          <p:cNvPicPr/>
          <p:nvPr/>
        </p:nvPicPr>
        <p:blipFill>
          <a:blip r:embed="rId4" cstate="print"/>
          <a:srcRect r="25886" b="5788"/>
          <a:stretch>
            <a:fillRect/>
          </a:stretch>
        </p:blipFill>
        <p:spPr bwMode="auto">
          <a:xfrm>
            <a:off x="611560" y="404664"/>
            <a:ext cx="7992888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https://prv1.lori-images.net/traditsionnyi-ornament-severodvinskogo-regiona-0005579913-preview.jpg"/>
          <p:cNvPicPr>
            <a:picLocks/>
          </p:cNvPicPr>
          <p:nvPr/>
        </p:nvPicPr>
        <p:blipFill>
          <a:blip r:embed="rId3" cstate="print"/>
          <a:srcRect l="3063" t="1904" r="2343" b="92670"/>
          <a:stretch>
            <a:fillRect/>
          </a:stretch>
        </p:blipFill>
        <p:spPr bwMode="auto">
          <a:xfrm>
            <a:off x="0" y="6381328"/>
            <a:ext cx="9144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2" name="Picture 2" descr="http://cs625616.vk.me/v625616375/2c74b/sHCO7UeV2-k.jpg"/>
          <p:cNvPicPr>
            <a:picLocks noChangeAspect="1" noChangeArrowheads="1"/>
          </p:cNvPicPr>
          <p:nvPr/>
        </p:nvPicPr>
        <p:blipFill>
          <a:blip r:embed="rId5" cstate="print"/>
          <a:srcRect l="50066" t="2431"/>
          <a:stretch>
            <a:fillRect/>
          </a:stretch>
        </p:blipFill>
        <p:spPr bwMode="auto">
          <a:xfrm>
            <a:off x="1331640" y="548680"/>
            <a:ext cx="2952328" cy="2752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7526" name="Picture 6" descr="http://img0.liveinternet.ru/images/attach/c/11/128/62/128062544_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3573016"/>
            <a:ext cx="3312368" cy="277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7528" name="Picture 8" descr="http://img1.liveinternet.ru/images/attach/c/11/128/62/128062553_308c28d453b2f5187f14621ec9iadlyadomaintereraraspisnyetarelk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4048" y="620688"/>
            <a:ext cx="2664296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7530" name="Picture 10" descr="3 (558x480, 295Kb)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4048" y="3573016"/>
            <a:ext cx="3226718" cy="2775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prv1.lori-images.net/traditsionnyi-ornament-severodvinskogo-regiona-0005579913-preview.jpg"/>
          <p:cNvPicPr>
            <a:picLocks noGrp="1"/>
          </p:cNvPicPr>
          <p:nvPr>
            <p:ph idx="1"/>
          </p:nvPr>
        </p:nvPicPr>
        <p:blipFill>
          <a:blip r:embed="rId3" cstate="print"/>
          <a:srcRect l="1562" t="1904" r="2343" b="8572"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puntodeenvio.es/wp-includes/images/smilies/church-powerpoint-backgrounds-free-8111.jpg"/>
          <p:cNvPicPr/>
          <p:nvPr/>
        </p:nvPicPr>
        <p:blipFill>
          <a:blip r:embed="rId4" cstate="print"/>
          <a:srcRect r="25886" b="5788"/>
          <a:stretch>
            <a:fillRect/>
          </a:stretch>
        </p:blipFill>
        <p:spPr bwMode="auto">
          <a:xfrm>
            <a:off x="571472" y="357166"/>
            <a:ext cx="8001056" cy="614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https://prv1.lori-images.net/traditsionnyi-ornament-severodvinskogo-regiona-0005579913-preview.jpg"/>
          <p:cNvPicPr>
            <a:picLocks/>
          </p:cNvPicPr>
          <p:nvPr/>
        </p:nvPicPr>
        <p:blipFill>
          <a:blip r:embed="rId3" cstate="print"/>
          <a:srcRect l="3063" t="1904" r="2343" b="92670"/>
          <a:stretch>
            <a:fillRect/>
          </a:stretch>
        </p:blipFill>
        <p:spPr bwMode="auto">
          <a:xfrm>
            <a:off x="0" y="6453336"/>
            <a:ext cx="91440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0" name="Picture 2" descr="http://diddlybop.ru/wp-content/uploads/2016/05/f80549d80497cb5d79eacab1776b09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149080"/>
            <a:ext cx="2736304" cy="2348880"/>
          </a:xfrm>
          <a:prstGeom prst="rect">
            <a:avLst/>
          </a:prstGeom>
          <a:noFill/>
        </p:spPr>
      </p:pic>
      <p:pic>
        <p:nvPicPr>
          <p:cNvPr id="8" name="Picture 2" descr="https://boomstarter.blob.core.windows.net/boomstarter/uploads/asset/image/71120/embed_asset.png"/>
          <p:cNvPicPr>
            <a:picLocks noChangeAspect="1" noChangeArrowheads="1"/>
          </p:cNvPicPr>
          <p:nvPr/>
        </p:nvPicPr>
        <p:blipFill>
          <a:blip r:embed="rId6" cstate="print"/>
          <a:srcRect l="53608" r="24677" b="79"/>
          <a:stretch>
            <a:fillRect/>
          </a:stretch>
        </p:blipFill>
        <p:spPr bwMode="auto">
          <a:xfrm>
            <a:off x="3203848" y="4077072"/>
            <a:ext cx="1584176" cy="2448272"/>
          </a:xfrm>
          <a:prstGeom prst="rect">
            <a:avLst/>
          </a:prstGeom>
          <a:noFill/>
        </p:spPr>
      </p:pic>
      <p:pic>
        <p:nvPicPr>
          <p:cNvPr id="109572" name="Picture 4" descr="http://img-fotki.yandex.ru/get/4131/161336626.3d/0_9ca22_b4034ab5_XX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264" y="332656"/>
            <a:ext cx="1800200" cy="2448272"/>
          </a:xfrm>
          <a:prstGeom prst="rect">
            <a:avLst/>
          </a:prstGeom>
          <a:noFill/>
        </p:spPr>
      </p:pic>
      <p:pic>
        <p:nvPicPr>
          <p:cNvPr id="10" name="Picture 2" descr="https://boomstarter.blob.core.windows.net/boomstarter/uploads/asset/image/71120/embed_asset.png"/>
          <p:cNvPicPr>
            <a:picLocks noChangeAspect="1" noChangeArrowheads="1"/>
          </p:cNvPicPr>
          <p:nvPr/>
        </p:nvPicPr>
        <p:blipFill>
          <a:blip r:embed="rId6" cstate="print"/>
          <a:srcRect l="25687" r="46392"/>
          <a:stretch>
            <a:fillRect/>
          </a:stretch>
        </p:blipFill>
        <p:spPr bwMode="auto">
          <a:xfrm>
            <a:off x="539552" y="1700808"/>
            <a:ext cx="1944216" cy="2448272"/>
          </a:xfrm>
          <a:prstGeom prst="rect">
            <a:avLst/>
          </a:prstGeom>
          <a:noFill/>
        </p:spPr>
      </p:pic>
      <p:pic>
        <p:nvPicPr>
          <p:cNvPr id="109576" name="Picture 8" descr="http://shkoladpi.org.ru/wp-content/uploads/2014/12/%D0%A0%D0%BE%D1%81%D0%BF%D0%B8%D1%81%D1%8C-%D0%BF%D0%BE-%D0%B4%D0%B5%D1%80%D0%B5%D0%B2%D1%83_014.jpg"/>
          <p:cNvPicPr>
            <a:picLocks noChangeAspect="1" noChangeArrowheads="1"/>
          </p:cNvPicPr>
          <p:nvPr/>
        </p:nvPicPr>
        <p:blipFill>
          <a:blip r:embed="rId8" cstate="print"/>
          <a:srcRect l="13793" t="18966" r="14943" b="27705"/>
          <a:stretch>
            <a:fillRect/>
          </a:stretch>
        </p:blipFill>
        <p:spPr bwMode="auto">
          <a:xfrm>
            <a:off x="6948264" y="2564904"/>
            <a:ext cx="1728192" cy="1656184"/>
          </a:xfrm>
          <a:prstGeom prst="rect">
            <a:avLst/>
          </a:prstGeom>
          <a:noFill/>
        </p:spPr>
      </p:pic>
      <p:pic>
        <p:nvPicPr>
          <p:cNvPr id="109578" name="Picture 10" descr="http://prostodelkino.com/uploads/posts/2012-12-14/image_159416.JPG"/>
          <p:cNvPicPr>
            <a:picLocks noChangeAspect="1" noChangeArrowheads="1"/>
          </p:cNvPicPr>
          <p:nvPr/>
        </p:nvPicPr>
        <p:blipFill>
          <a:blip r:embed="rId9" cstate="print"/>
          <a:srcRect l="5029" t="5701" r="4454" b="7675"/>
          <a:stretch>
            <a:fillRect/>
          </a:stretch>
        </p:blipFill>
        <p:spPr bwMode="auto">
          <a:xfrm>
            <a:off x="4283968" y="1628800"/>
            <a:ext cx="2664296" cy="2520280"/>
          </a:xfrm>
          <a:prstGeom prst="rect">
            <a:avLst/>
          </a:prstGeom>
          <a:noFill/>
        </p:spPr>
      </p:pic>
      <p:pic>
        <p:nvPicPr>
          <p:cNvPr id="109580" name="Picture 12" descr="http://img1.liveinternet.ru/images/attach/c/9/106/443/106443401_large_0_dbdcc_5823e12f_1XXL.jpg"/>
          <p:cNvPicPr>
            <a:picLocks noChangeAspect="1" noChangeArrowheads="1"/>
          </p:cNvPicPr>
          <p:nvPr/>
        </p:nvPicPr>
        <p:blipFill>
          <a:blip r:embed="rId10" cstate="print"/>
          <a:srcRect l="3245" t="13131" r="4708" b="9957"/>
          <a:stretch>
            <a:fillRect/>
          </a:stretch>
        </p:blipFill>
        <p:spPr bwMode="auto">
          <a:xfrm rot="10800000">
            <a:off x="539552" y="260648"/>
            <a:ext cx="3240358" cy="1440160"/>
          </a:xfrm>
          <a:prstGeom prst="rect">
            <a:avLst/>
          </a:prstGeom>
          <a:noFill/>
        </p:spPr>
      </p:pic>
      <p:pic>
        <p:nvPicPr>
          <p:cNvPr id="109582" name="Picture 14" descr="http://ppt4web.ru/images/848/22388/310/img14.jpg"/>
          <p:cNvPicPr>
            <a:picLocks noChangeAspect="1" noChangeArrowheads="1"/>
          </p:cNvPicPr>
          <p:nvPr/>
        </p:nvPicPr>
        <p:blipFill>
          <a:blip r:embed="rId11" cstate="print"/>
          <a:srcRect l="14632" t="22810" r="12208" b="12181"/>
          <a:stretch>
            <a:fillRect/>
          </a:stretch>
        </p:blipFill>
        <p:spPr bwMode="auto">
          <a:xfrm>
            <a:off x="3779912" y="332656"/>
            <a:ext cx="3168352" cy="1296144"/>
          </a:xfrm>
          <a:prstGeom prst="rect">
            <a:avLst/>
          </a:prstGeom>
          <a:noFill/>
        </p:spPr>
      </p:pic>
      <p:pic>
        <p:nvPicPr>
          <p:cNvPr id="109584" name="Picture 16" descr="http://img0.liveinternet.ru/images/foto/c/1/apps/4/587/4587548_c2c431b15eb1.jpg"/>
          <p:cNvPicPr>
            <a:picLocks noChangeAspect="1" noChangeArrowheads="1"/>
          </p:cNvPicPr>
          <p:nvPr/>
        </p:nvPicPr>
        <p:blipFill>
          <a:blip r:embed="rId12" cstate="print"/>
          <a:srcRect l="3694" t="1755" r="3116" b="3465"/>
          <a:stretch>
            <a:fillRect/>
          </a:stretch>
        </p:blipFill>
        <p:spPr bwMode="auto">
          <a:xfrm>
            <a:off x="4716016" y="4149080"/>
            <a:ext cx="2178909" cy="2420888"/>
          </a:xfrm>
          <a:prstGeom prst="rect">
            <a:avLst/>
          </a:prstGeom>
          <a:noFill/>
        </p:spPr>
      </p:pic>
      <p:pic>
        <p:nvPicPr>
          <p:cNvPr id="109586" name="Picture 18" descr="http://stranamasterov.ru/img4/i2012/05/08/rospis_016.jpg"/>
          <p:cNvPicPr>
            <a:picLocks noChangeAspect="1" noChangeArrowheads="1"/>
          </p:cNvPicPr>
          <p:nvPr/>
        </p:nvPicPr>
        <p:blipFill>
          <a:blip r:embed="rId13" cstate="print"/>
          <a:srcRect l="27623" t="3877" r="24401" b="9204"/>
          <a:stretch>
            <a:fillRect/>
          </a:stretch>
        </p:blipFill>
        <p:spPr bwMode="auto">
          <a:xfrm>
            <a:off x="6876257" y="4149080"/>
            <a:ext cx="1728191" cy="2376264"/>
          </a:xfrm>
          <a:prstGeom prst="rect">
            <a:avLst/>
          </a:prstGeom>
          <a:noFill/>
        </p:spPr>
      </p:pic>
      <p:pic>
        <p:nvPicPr>
          <p:cNvPr id="109588" name="Picture 20" descr="http://img1.liveinternet.ru/images/attach/c/11/128/62/128062555_DSC_7410.jpg"/>
          <p:cNvPicPr>
            <a:picLocks noChangeAspect="1" noChangeArrowheads="1"/>
          </p:cNvPicPr>
          <p:nvPr/>
        </p:nvPicPr>
        <p:blipFill>
          <a:blip r:embed="rId14" cstate="print"/>
          <a:srcRect l="25920" t="35612" r="25481"/>
          <a:stretch>
            <a:fillRect/>
          </a:stretch>
        </p:blipFill>
        <p:spPr bwMode="auto">
          <a:xfrm>
            <a:off x="2411760" y="1628800"/>
            <a:ext cx="1935949" cy="25649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prv1.lori-images.net/traditsionnyi-ornament-severodvinskogo-regiona-0005579913-preview.jpg"/>
          <p:cNvPicPr>
            <a:picLocks noGrp="1"/>
          </p:cNvPicPr>
          <p:nvPr>
            <p:ph idx="1"/>
          </p:nvPr>
        </p:nvPicPr>
        <p:blipFill>
          <a:blip r:embed="rId3" cstate="print"/>
          <a:srcRect l="1562" t="1904" r="2343" b="8572"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puntodeenvio.es/wp-includes/images/smilies/church-powerpoint-backgrounds-free-8111.jpg"/>
          <p:cNvPicPr/>
          <p:nvPr/>
        </p:nvPicPr>
        <p:blipFill>
          <a:blip r:embed="rId4" cstate="print"/>
          <a:srcRect r="25886" b="5788"/>
          <a:stretch>
            <a:fillRect/>
          </a:stretch>
        </p:blipFill>
        <p:spPr bwMode="auto">
          <a:xfrm>
            <a:off x="571472" y="357166"/>
            <a:ext cx="8001056" cy="614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https://prv1.lori-images.net/traditsionnyi-ornament-severodvinskogo-regiona-0005579913-preview.jpg"/>
          <p:cNvPicPr>
            <a:picLocks/>
          </p:cNvPicPr>
          <p:nvPr/>
        </p:nvPicPr>
        <p:blipFill>
          <a:blip r:embed="rId3" cstate="print"/>
          <a:srcRect l="3063" t="1904" r="2343" b="92670"/>
          <a:stretch>
            <a:fillRect/>
          </a:stretch>
        </p:blipFill>
        <p:spPr bwMode="auto">
          <a:xfrm>
            <a:off x="0" y="6500834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11560" y="332656"/>
            <a:ext cx="73448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 </a:t>
            </a:r>
          </a:p>
          <a:p>
            <a:r>
              <a:rPr lang="ru-RU" sz="4400" b="1" dirty="0" smtClean="0">
                <a:solidFill>
                  <a:srgbClr val="C00000"/>
                </a:solidFill>
              </a:rPr>
              <a:t> </a:t>
            </a:r>
            <a:r>
              <a:rPr lang="ru-RU" sz="4400" b="1" dirty="0" smtClean="0">
                <a:solidFill>
                  <a:srgbClr val="C00000"/>
                </a:solidFill>
              </a:rPr>
              <a:t>  СПАСИБО  ЗА    ВНИМАНИЕ!</a:t>
            </a:r>
            <a:endParaRPr lang="ru-RU" sz="4400" b="1" dirty="0">
              <a:solidFill>
                <a:srgbClr val="C00000"/>
              </a:solidFill>
            </a:endParaRPr>
          </a:p>
        </p:txBody>
      </p:sp>
      <p:pic>
        <p:nvPicPr>
          <p:cNvPr id="10244" name="Picture 4" descr="https://im2-tub-ru.yandex.net/i?id=18334b3999f6000a3623f6ec1bee4e9e&amp;n=33&amp;h=215&amp;w=215"/>
          <p:cNvPicPr>
            <a:picLocks noChangeAspect="1" noChangeArrowheads="1"/>
          </p:cNvPicPr>
          <p:nvPr/>
        </p:nvPicPr>
        <p:blipFill>
          <a:blip r:embed="rId5" cstate="print"/>
          <a:srcRect l="12678" t="5071" r="13792" b="13792"/>
          <a:stretch>
            <a:fillRect/>
          </a:stretch>
        </p:blipFill>
        <p:spPr bwMode="auto">
          <a:xfrm>
            <a:off x="2771800" y="2204864"/>
            <a:ext cx="3672408" cy="3384377"/>
          </a:xfrm>
          <a:prstGeom prst="ellipse">
            <a:avLst/>
          </a:prstGeom>
          <a:ln w="762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prv1.lori-images.net/traditsionnyi-ornament-severodvinskogo-regiona-0005579913-preview.jpg"/>
          <p:cNvPicPr>
            <a:picLocks noGrp="1"/>
          </p:cNvPicPr>
          <p:nvPr>
            <p:ph idx="1"/>
          </p:nvPr>
        </p:nvPicPr>
        <p:blipFill>
          <a:blip r:embed="rId3" cstate="print"/>
          <a:srcRect l="1562" t="1904" r="2343" b="8572"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puntodeenvio.es/wp-includes/images/smilies/church-powerpoint-backgrounds-free-8111.jpg"/>
          <p:cNvPicPr/>
          <p:nvPr/>
        </p:nvPicPr>
        <p:blipFill>
          <a:blip r:embed="rId4" cstate="print"/>
          <a:srcRect r="25886" b="5788"/>
          <a:stretch>
            <a:fillRect/>
          </a:stretch>
        </p:blipFill>
        <p:spPr bwMode="auto">
          <a:xfrm>
            <a:off x="571472" y="357166"/>
            <a:ext cx="8001056" cy="614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https://prv1.lori-images.net/traditsionnyi-ornament-severodvinskogo-regiona-0005579913-preview.jpg"/>
          <p:cNvPicPr>
            <a:picLocks/>
          </p:cNvPicPr>
          <p:nvPr/>
        </p:nvPicPr>
        <p:blipFill>
          <a:blip r:embed="rId3" cstate="print"/>
          <a:srcRect l="3063" t="1904" r="2343" b="92670"/>
          <a:stretch>
            <a:fillRect/>
          </a:stretch>
        </p:blipFill>
        <p:spPr bwMode="auto">
          <a:xfrm>
            <a:off x="0" y="6500834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71472" y="332656"/>
            <a:ext cx="8286808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              </a:t>
            </a:r>
            <a:r>
              <a:rPr lang="ru-RU" sz="1600" b="1" dirty="0" smtClean="0"/>
              <a:t>Для мезенской росписи характерен свой самобытный символьный орнамент. </a:t>
            </a:r>
          </a:p>
          <a:p>
            <a:r>
              <a:rPr lang="ru-RU" sz="1400" b="1" dirty="0" smtClean="0"/>
              <a:t>Каждая чёрточка, каждый квадратик, ромбик орнамента мезенской росписи, равно как и каждая </a:t>
            </a:r>
          </a:p>
          <a:p>
            <a:r>
              <a:rPr lang="ru-RU" sz="1400" b="1" dirty="0" smtClean="0"/>
              <a:t>                                             фигурка животного, птицы глубоко символичны.</a:t>
            </a:r>
          </a:p>
          <a:p>
            <a:endParaRPr lang="ru-RU" sz="1400" dirty="0" smtClean="0"/>
          </a:p>
          <a:p>
            <a:endParaRPr lang="ru-RU" sz="1400" b="1" dirty="0" smtClean="0"/>
          </a:p>
          <a:p>
            <a:pPr algn="just"/>
            <a:r>
              <a:rPr lang="ru-RU" sz="1400" dirty="0" smtClean="0"/>
              <a:t>                                  </a:t>
            </a:r>
            <a:r>
              <a:rPr lang="ru-RU" sz="1400" b="1" dirty="0" smtClean="0"/>
              <a:t> </a:t>
            </a:r>
            <a:endParaRPr lang="ru-RU" sz="1400" dirty="0" smtClean="0"/>
          </a:p>
          <a:p>
            <a:pPr algn="just"/>
            <a:endParaRPr lang="ru-RU" sz="1400" b="1" dirty="0" smtClean="0"/>
          </a:p>
          <a:p>
            <a:pPr algn="just"/>
            <a:endParaRPr lang="ru-RU" sz="1400" b="1" dirty="0" smtClean="0"/>
          </a:p>
          <a:p>
            <a:pPr algn="just"/>
            <a:endParaRPr lang="ru-RU" sz="1400" b="1" dirty="0" smtClean="0"/>
          </a:p>
          <a:p>
            <a:pPr algn="just"/>
            <a:r>
              <a:rPr lang="ru-RU" sz="1400" dirty="0" smtClean="0"/>
              <a:t>                                         </a:t>
            </a:r>
          </a:p>
          <a:p>
            <a:pPr algn="just"/>
            <a:endParaRPr lang="ru-RU" sz="1100" dirty="0" smtClean="0"/>
          </a:p>
          <a:p>
            <a:pPr algn="just"/>
            <a:r>
              <a:rPr lang="ru-RU" sz="1400" dirty="0" smtClean="0"/>
              <a:t>                                   </a:t>
            </a:r>
          </a:p>
          <a:p>
            <a:pPr algn="just"/>
            <a:r>
              <a:rPr lang="ru-RU" sz="1400" dirty="0" smtClean="0"/>
              <a:t>                                   </a:t>
            </a:r>
            <a:endParaRPr lang="ru-RU" sz="1400" b="1" dirty="0" smtClean="0"/>
          </a:p>
          <a:p>
            <a:pPr algn="just"/>
            <a:r>
              <a:rPr lang="ru-RU" sz="1400" b="1" dirty="0" smtClean="0"/>
              <a:t>                                   </a:t>
            </a:r>
            <a:endParaRPr lang="ru-RU" sz="1200" b="1" dirty="0" smtClean="0">
              <a:solidFill>
                <a:srgbClr val="C00000"/>
              </a:solidFill>
            </a:endParaRP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endParaRPr lang="ru-RU" sz="1200" b="1" dirty="0">
              <a:solidFill>
                <a:srgbClr val="C00000"/>
              </a:solidFill>
            </a:endParaRPr>
          </a:p>
        </p:txBody>
      </p:sp>
      <p:pic>
        <p:nvPicPr>
          <p:cNvPr id="34818" name="Picture 2" descr="http://uslide.ru/images/3/9342/960/img8.jpg"/>
          <p:cNvPicPr>
            <a:picLocks noChangeAspect="1" noChangeArrowheads="1"/>
          </p:cNvPicPr>
          <p:nvPr/>
        </p:nvPicPr>
        <p:blipFill>
          <a:blip r:embed="rId5" cstate="print"/>
          <a:srcRect l="64463" t="33040" r="10743" b="24008"/>
          <a:stretch>
            <a:fillRect/>
          </a:stretch>
        </p:blipFill>
        <p:spPr bwMode="auto">
          <a:xfrm>
            <a:off x="827584" y="908720"/>
            <a:ext cx="1553396" cy="1591016"/>
          </a:xfrm>
          <a:prstGeom prst="rect">
            <a:avLst/>
          </a:prstGeom>
          <a:noFill/>
        </p:spPr>
      </p:pic>
      <p:pic>
        <p:nvPicPr>
          <p:cNvPr id="34822" name="Picture 6" descr="http://asq9.ucoz.net/mezen/postnik/zem.jpg"/>
          <p:cNvPicPr>
            <a:picLocks noChangeAspect="1" noChangeArrowheads="1"/>
          </p:cNvPicPr>
          <p:nvPr/>
        </p:nvPicPr>
        <p:blipFill>
          <a:blip r:embed="rId6" cstate="print"/>
          <a:srcRect t="4651" b="17960"/>
          <a:stretch>
            <a:fillRect/>
          </a:stretch>
        </p:blipFill>
        <p:spPr bwMode="auto">
          <a:xfrm>
            <a:off x="755576" y="2636912"/>
            <a:ext cx="1696842" cy="1901799"/>
          </a:xfrm>
          <a:prstGeom prst="rect">
            <a:avLst/>
          </a:prstGeom>
          <a:noFill/>
        </p:spPr>
      </p:pic>
      <p:pic>
        <p:nvPicPr>
          <p:cNvPr id="15" name="Picture 7" descr="PO - russian folk - mezen"/>
          <p:cNvPicPr>
            <a:picLocks noChangeAspect="1" noChangeArrowheads="1"/>
          </p:cNvPicPr>
          <p:nvPr/>
        </p:nvPicPr>
        <p:blipFill>
          <a:blip r:embed="rId7" cstate="print"/>
          <a:srcRect l="79365" t="67113"/>
          <a:stretch>
            <a:fillRect/>
          </a:stretch>
        </p:blipFill>
        <p:spPr bwMode="auto">
          <a:xfrm>
            <a:off x="755576" y="4653136"/>
            <a:ext cx="1625404" cy="1709651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771800" y="1052736"/>
            <a:ext cx="576064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400" b="1" dirty="0" smtClean="0"/>
          </a:p>
          <a:p>
            <a:pPr algn="just"/>
            <a:r>
              <a:rPr lang="ru-RU" sz="1600" b="1" dirty="0" smtClean="0"/>
              <a:t>Идущие ещё с наскальных рисунков символы огня, неба, земли, воды воздуха,   плодородия, урожая, достатка и многие  другие, органично вплетены в  орнамент   мезенской росписи и,  фактически, являются видом древнего письма. </a:t>
            </a:r>
          </a:p>
          <a:p>
            <a:pPr algn="just"/>
            <a:endParaRPr lang="ru-RU" b="1" dirty="0" smtClean="0"/>
          </a:p>
          <a:p>
            <a:pPr algn="just"/>
            <a:endParaRPr lang="ru-RU" b="1" dirty="0" smtClean="0"/>
          </a:p>
          <a:p>
            <a:pPr algn="just"/>
            <a:r>
              <a:rPr lang="ru-RU" sz="1600" b="1" dirty="0" smtClean="0"/>
              <a:t>Солярные знаки. Громовой знак, громовое колесо – магический громоотвод,  знак мужества, воинской доблести. Коловорот, свастика, ярга, посолонь - знак Света, Солнца, Жизни. Великая очищающая и оберегающая сила.</a:t>
            </a:r>
          </a:p>
          <a:p>
            <a:pPr algn="just"/>
            <a:endParaRPr lang="ru-RU" b="1" dirty="0" smtClean="0"/>
          </a:p>
          <a:p>
            <a:pPr algn="just"/>
            <a:endParaRPr lang="ru-RU" b="1" dirty="0" smtClean="0"/>
          </a:p>
          <a:p>
            <a:pPr algn="just"/>
            <a:endParaRPr lang="ru-RU" b="1" dirty="0" smtClean="0"/>
          </a:p>
          <a:p>
            <a:pPr algn="just"/>
            <a:r>
              <a:rPr lang="ru-RU" b="1" dirty="0" smtClean="0"/>
              <a:t> </a:t>
            </a:r>
            <a:r>
              <a:rPr lang="ru-RU" sz="1600" b="1" dirty="0" smtClean="0"/>
              <a:t>Мезенская роспись очень богата на  разнообразными  орнаментами, которые  чаще всего носят геометрический характер. Вполне возможно, что деревенские резчики сохранив по традиции в узоре элементы геометрического орнамента: круги, ромбы, розетки, квадраты и треугольники, вписывая в них волнистые линии, скобки,  спиральки,   овалы и т.д.</a:t>
            </a:r>
          </a:p>
          <a:p>
            <a:pPr algn="just"/>
            <a:r>
              <a:rPr lang="ru-RU" b="1" dirty="0" smtClean="0"/>
              <a:t> 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prv1.lori-images.net/traditsionnyi-ornament-severodvinskogo-regiona-0005579913-preview.jpg"/>
          <p:cNvPicPr>
            <a:picLocks noGrp="1"/>
          </p:cNvPicPr>
          <p:nvPr>
            <p:ph idx="1"/>
          </p:nvPr>
        </p:nvPicPr>
        <p:blipFill>
          <a:blip r:embed="rId3" cstate="print"/>
          <a:srcRect l="1562" t="1904" r="2343" b="8572"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puntodeenvio.es/wp-includes/images/smilies/church-powerpoint-backgrounds-free-8111.jpg"/>
          <p:cNvPicPr/>
          <p:nvPr/>
        </p:nvPicPr>
        <p:blipFill>
          <a:blip r:embed="rId4" cstate="print"/>
          <a:srcRect r="25886" b="5788"/>
          <a:stretch>
            <a:fillRect/>
          </a:stretch>
        </p:blipFill>
        <p:spPr bwMode="auto">
          <a:xfrm>
            <a:off x="611560" y="285728"/>
            <a:ext cx="8032406" cy="6239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https://prv1.lori-images.net/traditsionnyi-ornament-severodvinskogo-regiona-0005579913-preview.jpg"/>
          <p:cNvPicPr>
            <a:picLocks/>
          </p:cNvPicPr>
          <p:nvPr/>
        </p:nvPicPr>
        <p:blipFill>
          <a:blip r:embed="rId3" cstate="print"/>
          <a:srcRect l="3063" t="1904" r="2343" b="92670"/>
          <a:stretch>
            <a:fillRect/>
          </a:stretch>
        </p:blipFill>
        <p:spPr bwMode="auto">
          <a:xfrm>
            <a:off x="0" y="6500834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286000" y="2967335"/>
            <a:ext cx="4572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: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86000" y="2000240"/>
            <a:ext cx="5742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63688" y="476672"/>
            <a:ext cx="5760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         Персонажи Мезенской росписи</a:t>
            </a:r>
            <a:endParaRPr lang="ru-RU" sz="2400" b="1" dirty="0"/>
          </a:p>
        </p:txBody>
      </p:sp>
      <p:pic>
        <p:nvPicPr>
          <p:cNvPr id="28674" name="Picture 2" descr="http://ols04.com/wp-content/uploads/2014/03/252764_original.jpg"/>
          <p:cNvPicPr>
            <a:picLocks noChangeAspect="1" noChangeArrowheads="1"/>
          </p:cNvPicPr>
          <p:nvPr/>
        </p:nvPicPr>
        <p:blipFill>
          <a:blip r:embed="rId5" cstate="print"/>
          <a:srcRect l="7087" t="8235" r="4320" b="7766"/>
          <a:stretch>
            <a:fillRect/>
          </a:stretch>
        </p:blipFill>
        <p:spPr bwMode="auto">
          <a:xfrm>
            <a:off x="5940152" y="3645024"/>
            <a:ext cx="2232248" cy="1517928"/>
          </a:xfrm>
          <a:prstGeom prst="rect">
            <a:avLst/>
          </a:prstGeom>
          <a:noFill/>
        </p:spPr>
      </p:pic>
      <p:pic>
        <p:nvPicPr>
          <p:cNvPr id="28676" name="Picture 4" descr="http://cs607823.vk.me/v607823060/470a/dQPy_EpZkl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1052736"/>
            <a:ext cx="3312368" cy="2136584"/>
          </a:xfrm>
          <a:prstGeom prst="rect">
            <a:avLst/>
          </a:prstGeom>
          <a:noFill/>
        </p:spPr>
      </p:pic>
      <p:pic>
        <p:nvPicPr>
          <p:cNvPr id="28678" name="Picture 6" descr="Inside my dreams - &amp;Mcy;&amp;iecy;&amp;zcy;&amp;iecy;&amp;ncy;&amp;scy;&amp;kcy;&amp;acy;&amp;yacy; &amp;rcy;&amp;ocy;&amp;scy;&amp;pcy;&amp;icy;&amp;scy;&amp;softcy;"/>
          <p:cNvPicPr>
            <a:picLocks noChangeAspect="1" noChangeArrowheads="1"/>
          </p:cNvPicPr>
          <p:nvPr/>
        </p:nvPicPr>
        <p:blipFill>
          <a:blip r:embed="rId7" cstate="print"/>
          <a:srcRect l="6959" t="5108" r="6661" b="8055"/>
          <a:stretch>
            <a:fillRect/>
          </a:stretch>
        </p:blipFill>
        <p:spPr bwMode="auto">
          <a:xfrm>
            <a:off x="4932040" y="1052736"/>
            <a:ext cx="3312368" cy="2160240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755576" y="3573016"/>
            <a:ext cx="51125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Мотив птицы, приносящей добрую весть или подарок, — широко распространен в народном искусстве. Птица символизирует тепло, свет, сулит урожай, богатство. </a:t>
            </a:r>
          </a:p>
          <a:p>
            <a:pPr algn="just"/>
            <a:r>
              <a:rPr lang="ru-RU" b="1" dirty="0" smtClean="0"/>
              <a:t> Уточки, гуси, лебеди — души далеких предков, которые вьются вокруг и помогают нам в трудную минуту. </a:t>
            </a:r>
          </a:p>
          <a:p>
            <a:pPr algn="just"/>
            <a:r>
              <a:rPr lang="ru-RU" b="1" dirty="0" smtClean="0"/>
              <a:t>Птицу на вершине дерева часто можно встретить на мезенских берестяных туесах.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prv1.lori-images.net/traditsionnyi-ornament-severodvinskogo-regiona-0005579913-preview.jpg"/>
          <p:cNvPicPr>
            <a:picLocks noGrp="1"/>
          </p:cNvPicPr>
          <p:nvPr>
            <p:ph idx="1"/>
          </p:nvPr>
        </p:nvPicPr>
        <p:blipFill>
          <a:blip r:embed="rId3" cstate="print"/>
          <a:srcRect l="1562" t="1904" r="2343" b="8572"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puntodeenvio.es/wp-includes/images/smilies/church-powerpoint-backgrounds-free-8111.jpg"/>
          <p:cNvPicPr/>
          <p:nvPr/>
        </p:nvPicPr>
        <p:blipFill>
          <a:blip r:embed="rId4" cstate="print"/>
          <a:srcRect r="25886" b="5788"/>
          <a:stretch>
            <a:fillRect/>
          </a:stretch>
        </p:blipFill>
        <p:spPr bwMode="auto">
          <a:xfrm>
            <a:off x="571472" y="357166"/>
            <a:ext cx="8032976" cy="614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https://prv1.lori-images.net/traditsionnyi-ornament-severodvinskogo-regiona-0005579913-preview.jpg"/>
          <p:cNvPicPr>
            <a:picLocks/>
          </p:cNvPicPr>
          <p:nvPr/>
        </p:nvPicPr>
        <p:blipFill>
          <a:blip r:embed="rId3" cstate="print"/>
          <a:srcRect l="3063" t="1904" r="2343" b="92670"/>
          <a:stretch>
            <a:fillRect/>
          </a:stretch>
        </p:blipFill>
        <p:spPr bwMode="auto">
          <a:xfrm>
            <a:off x="0" y="6500834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42910" y="500042"/>
            <a:ext cx="2000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3212976"/>
            <a:ext cx="689053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.</a:t>
            </a:r>
            <a:endParaRPr lang="ru-RU" dirty="0" smtClean="0"/>
          </a:p>
        </p:txBody>
      </p:sp>
      <p:pic>
        <p:nvPicPr>
          <p:cNvPr id="26626" name="Picture 2" descr="http://cs607823.vk.me/v607823060/46f8/Jv5cmPyjdi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764704"/>
            <a:ext cx="3456384" cy="2304256"/>
          </a:xfrm>
          <a:prstGeom prst="rect">
            <a:avLst/>
          </a:prstGeom>
          <a:noFill/>
        </p:spPr>
      </p:pic>
      <p:pic>
        <p:nvPicPr>
          <p:cNvPr id="26630" name="Picture 6" descr="http://4.bp.blogspot.com/-0QU0mG3q0SE/TyvylNPlFuI/AAAAAAAAHoM/HuAvyhuE0Cs/s1600/%D1%83%D1%80%D0%BE%D0%BA-%D1%80%D0%BE%D1%81%D0%BF%D0%B8%D1%81%D0%B8_%D0%BC%D0%B5%D0%B7%D0%B5%D0%BD%D1%81%D0%BA%D0%B0%D1%8F+%D1%80%D0%BE%D1%81%D0%BF%D0%B8%D1%81%D1%8C.png"/>
          <p:cNvPicPr>
            <a:picLocks noChangeAspect="1" noChangeArrowheads="1"/>
          </p:cNvPicPr>
          <p:nvPr/>
        </p:nvPicPr>
        <p:blipFill>
          <a:blip r:embed="rId6" cstate="print"/>
          <a:srcRect l="6881" t="38086" r="2085" b="2663"/>
          <a:stretch>
            <a:fillRect/>
          </a:stretch>
        </p:blipFill>
        <p:spPr bwMode="auto">
          <a:xfrm>
            <a:off x="5796136" y="3717032"/>
            <a:ext cx="2511380" cy="2304256"/>
          </a:xfrm>
          <a:prstGeom prst="rect">
            <a:avLst/>
          </a:prstGeom>
          <a:noFill/>
        </p:spPr>
      </p:pic>
      <p:pic>
        <p:nvPicPr>
          <p:cNvPr id="26632" name="Picture 8" descr="http://copypast.ru/uploads/posts/1305579601_cb330ebffbd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2040" y="836712"/>
            <a:ext cx="3382516" cy="2304256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611560" y="3501008"/>
            <a:ext cx="5112568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/>
              <a:t>К числу самых распространенных и любимых образов, чаще всего изображаемых мезенскими мастерами, следует отнести изображение коней и оленей.</a:t>
            </a:r>
          </a:p>
          <a:p>
            <a:pPr algn="just"/>
            <a:r>
              <a:rPr lang="ru-RU" sz="1600" b="1" dirty="0" smtClean="0"/>
              <a:t> Красные кони — условный знак Солнца, его движения по небосводу </a:t>
            </a:r>
          </a:p>
          <a:p>
            <a:pPr algn="just"/>
            <a:r>
              <a:rPr lang="ru-RU" sz="1600" b="1" dirty="0" smtClean="0"/>
              <a:t>оленихи — небесные роженицы, они дарят жизнь всему живому на Земле.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prv1.lori-images.net/traditsionnyi-ornament-severodvinskogo-regiona-0005579913-preview.jpg"/>
          <p:cNvPicPr>
            <a:picLocks noGrp="1"/>
          </p:cNvPicPr>
          <p:nvPr>
            <p:ph idx="1"/>
          </p:nvPr>
        </p:nvPicPr>
        <p:blipFill>
          <a:blip r:embed="rId3" cstate="print"/>
          <a:srcRect l="1562" t="1904" r="2343" b="8572"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puntodeenvio.es/wp-includes/images/smilies/church-powerpoint-backgrounds-free-8111.jpg"/>
          <p:cNvPicPr/>
          <p:nvPr/>
        </p:nvPicPr>
        <p:blipFill>
          <a:blip r:embed="rId4" cstate="print"/>
          <a:srcRect r="25886" b="5788"/>
          <a:stretch>
            <a:fillRect/>
          </a:stretch>
        </p:blipFill>
        <p:spPr bwMode="auto">
          <a:xfrm>
            <a:off x="571472" y="357166"/>
            <a:ext cx="8001056" cy="614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https://prv1.lori-images.net/traditsionnyi-ornament-severodvinskogo-regiona-0005579913-preview.jpg"/>
          <p:cNvPicPr>
            <a:picLocks/>
          </p:cNvPicPr>
          <p:nvPr/>
        </p:nvPicPr>
        <p:blipFill>
          <a:blip r:embed="rId3" cstate="print"/>
          <a:srcRect l="3063" t="1904" r="2343" b="92670"/>
          <a:stretch>
            <a:fillRect/>
          </a:stretch>
        </p:blipFill>
        <p:spPr bwMode="auto">
          <a:xfrm>
            <a:off x="0" y="6500834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 descr="http://gorod.tomsk.ru/uploads/31439/1284620703/3e0c0b8f8d8f.jpg"/>
          <p:cNvPicPr>
            <a:picLocks noChangeAspect="1" noChangeArrowheads="1"/>
          </p:cNvPicPr>
          <p:nvPr/>
        </p:nvPicPr>
        <p:blipFill>
          <a:blip r:embed="rId5" cstate="print"/>
          <a:srcRect r="63301"/>
          <a:stretch>
            <a:fillRect/>
          </a:stretch>
        </p:blipFill>
        <p:spPr bwMode="auto">
          <a:xfrm>
            <a:off x="899592" y="620688"/>
            <a:ext cx="1440160" cy="3248026"/>
          </a:xfrm>
          <a:prstGeom prst="rect">
            <a:avLst/>
          </a:prstGeom>
          <a:noFill/>
        </p:spPr>
      </p:pic>
      <p:pic>
        <p:nvPicPr>
          <p:cNvPr id="8" name="Picture 2" descr="http://gorod.tomsk.ru/uploads/31439/1284620703/3e0c0b8f8d8f.jpg"/>
          <p:cNvPicPr>
            <a:picLocks noChangeAspect="1" noChangeArrowheads="1"/>
          </p:cNvPicPr>
          <p:nvPr/>
        </p:nvPicPr>
        <p:blipFill>
          <a:blip r:embed="rId5" cstate="print"/>
          <a:srcRect l="62387"/>
          <a:stretch>
            <a:fillRect/>
          </a:stretch>
        </p:blipFill>
        <p:spPr bwMode="auto">
          <a:xfrm>
            <a:off x="2771800" y="620688"/>
            <a:ext cx="1476028" cy="3248026"/>
          </a:xfrm>
          <a:prstGeom prst="rect">
            <a:avLst/>
          </a:prstGeom>
          <a:noFill/>
        </p:spPr>
      </p:pic>
      <p:pic>
        <p:nvPicPr>
          <p:cNvPr id="24580" name="Picture 4" descr="&amp;Mcy;&amp;iecy;&amp;zcy;&amp;iecy;&amp;ncy;&amp;scy;&amp;kcy;&amp;acy;&amp;yacy; &amp;rcy;&amp;ocy;&amp;scy;&amp;pcy;&amp;icy;&amp;scy;&amp;softcy;26293"/>
          <p:cNvPicPr>
            <a:picLocks noChangeAspect="1" noChangeArrowheads="1"/>
          </p:cNvPicPr>
          <p:nvPr/>
        </p:nvPicPr>
        <p:blipFill>
          <a:blip r:embed="rId6" cstate="print"/>
          <a:srcRect l="39899" t="36224" r="39101" b="27551"/>
          <a:stretch>
            <a:fillRect/>
          </a:stretch>
        </p:blipFill>
        <p:spPr bwMode="auto">
          <a:xfrm>
            <a:off x="4644008" y="692696"/>
            <a:ext cx="1440160" cy="3168352"/>
          </a:xfrm>
          <a:prstGeom prst="rect">
            <a:avLst/>
          </a:prstGeom>
          <a:noFill/>
        </p:spPr>
      </p:pic>
      <p:pic>
        <p:nvPicPr>
          <p:cNvPr id="24582" name="Picture 6" descr="http://cs2.livemaster.ru/storage/d7/36/91cb83fa4851a8bcab80c00d6d69--russkij-stil-stavets-bolshoj-mezenskaya.jpg"/>
          <p:cNvPicPr>
            <a:picLocks noChangeAspect="1" noChangeArrowheads="1"/>
          </p:cNvPicPr>
          <p:nvPr/>
        </p:nvPicPr>
        <p:blipFill>
          <a:blip r:embed="rId7" cstate="print"/>
          <a:srcRect l="14400" t="24000" r="58601" b="37601"/>
          <a:stretch>
            <a:fillRect/>
          </a:stretch>
        </p:blipFill>
        <p:spPr bwMode="auto">
          <a:xfrm>
            <a:off x="6516216" y="692696"/>
            <a:ext cx="1440160" cy="316835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827584" y="4293096"/>
            <a:ext cx="75608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/>
              <a:t>Мифологическое дерево жизни — состоит из ствола, заполненного</a:t>
            </a:r>
            <a:br>
              <a:rPr lang="ru-RU" sz="1600" b="1" dirty="0" smtClean="0"/>
            </a:br>
            <a:r>
              <a:rPr lang="ru-RU" sz="1600" b="1" dirty="0" smtClean="0"/>
              <a:t>ромбиками, бесчисленными родами. Корни дерева завиваются в спирали, олицетворяющие подземный мир. Верхушка увенчана солярным знаком — знаком небесного мира. Ель– символ мезенских</a:t>
            </a:r>
          </a:p>
          <a:p>
            <a:pPr algn="just"/>
            <a:r>
              <a:rPr lang="ru-RU" sz="1600" b="1" dirty="0" smtClean="0"/>
              <a:t>лесов.  Елочка - олицетворение мужской силы.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prv1.lori-images.net/traditsionnyi-ornament-severodvinskogo-regiona-0005579913-preview.jpg"/>
          <p:cNvPicPr>
            <a:picLocks noGrp="1"/>
          </p:cNvPicPr>
          <p:nvPr>
            <p:ph idx="1"/>
          </p:nvPr>
        </p:nvPicPr>
        <p:blipFill>
          <a:blip r:embed="rId3" cstate="print"/>
          <a:srcRect l="1562" t="1904" r="2343" b="8572"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puntodeenvio.es/wp-includes/images/smilies/church-powerpoint-backgrounds-free-8111.jpg"/>
          <p:cNvPicPr/>
          <p:nvPr/>
        </p:nvPicPr>
        <p:blipFill>
          <a:blip r:embed="rId4" cstate="print"/>
          <a:srcRect r="25886" b="5788"/>
          <a:stretch>
            <a:fillRect/>
          </a:stretch>
        </p:blipFill>
        <p:spPr bwMode="auto">
          <a:xfrm>
            <a:off x="571472" y="357166"/>
            <a:ext cx="8001056" cy="614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https://prv1.lori-images.net/traditsionnyi-ornament-severodvinskogo-regiona-0005579913-preview.jpg"/>
          <p:cNvPicPr>
            <a:picLocks/>
          </p:cNvPicPr>
          <p:nvPr/>
        </p:nvPicPr>
        <p:blipFill>
          <a:blip r:embed="rId3" cstate="print"/>
          <a:srcRect l="3063" t="1904" r="2343" b="92670"/>
          <a:stretch>
            <a:fillRect/>
          </a:stretch>
        </p:blipFill>
        <p:spPr bwMode="auto">
          <a:xfrm>
            <a:off x="0" y="6500834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 descr="https://lh5.googleusercontent.com/-DUXYAa46Bjo/T46_USYdI9I/AAAAAAAABfA/pndtvW_SQ-k/s800/mezen3.JPG"/>
          <p:cNvPicPr>
            <a:picLocks noChangeAspect="1" noChangeArrowheads="1"/>
          </p:cNvPicPr>
          <p:nvPr/>
        </p:nvPicPr>
        <p:blipFill>
          <a:blip r:embed="rId5" cstate="print"/>
          <a:srcRect l="47519" t="25920" r="17921" b="29441"/>
          <a:stretch>
            <a:fillRect/>
          </a:stretch>
        </p:blipFill>
        <p:spPr bwMode="auto">
          <a:xfrm>
            <a:off x="6012160" y="1052736"/>
            <a:ext cx="2304256" cy="244827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547664" y="476672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        Бытовые  сюжеты  и сценах охоты.</a:t>
            </a:r>
            <a:endParaRPr lang="ru-RU" sz="2400" b="1" dirty="0"/>
          </a:p>
        </p:txBody>
      </p:sp>
      <p:pic>
        <p:nvPicPr>
          <p:cNvPr id="22532" name="Picture 4" descr="http://forum.anastasia.ru/files/_1167857014.jpg"/>
          <p:cNvPicPr>
            <a:picLocks noChangeAspect="1" noChangeArrowheads="1"/>
          </p:cNvPicPr>
          <p:nvPr/>
        </p:nvPicPr>
        <p:blipFill>
          <a:blip r:embed="rId6" cstate="print"/>
          <a:srcRect l="20160" t="22181" r="16841" b="26064"/>
          <a:stretch>
            <a:fillRect/>
          </a:stretch>
        </p:blipFill>
        <p:spPr bwMode="auto">
          <a:xfrm>
            <a:off x="755576" y="980728"/>
            <a:ext cx="2232248" cy="2500118"/>
          </a:xfrm>
          <a:prstGeom prst="rect">
            <a:avLst/>
          </a:prstGeom>
          <a:noFill/>
        </p:spPr>
      </p:pic>
      <p:pic>
        <p:nvPicPr>
          <p:cNvPr id="22534" name="Picture 6" descr="http://www.nogtiki.com/data/design/ethnic_nail_art/mezenskaya_rospis_11.jpg"/>
          <p:cNvPicPr>
            <a:picLocks noChangeAspect="1" noChangeArrowheads="1"/>
          </p:cNvPicPr>
          <p:nvPr/>
        </p:nvPicPr>
        <p:blipFill>
          <a:blip r:embed="rId7" cstate="print"/>
          <a:srcRect l="2326" r="4629"/>
          <a:stretch>
            <a:fillRect/>
          </a:stretch>
        </p:blipFill>
        <p:spPr bwMode="auto">
          <a:xfrm>
            <a:off x="5292080" y="4067215"/>
            <a:ext cx="2952328" cy="2299574"/>
          </a:xfrm>
          <a:prstGeom prst="rect">
            <a:avLst/>
          </a:prstGeom>
          <a:noFill/>
        </p:spPr>
      </p:pic>
      <p:pic>
        <p:nvPicPr>
          <p:cNvPr id="22536" name="Picture 8" descr="https://s-media-cache-ak0.pinimg.com/236x/2d/92/66/2d9266654de31c1e3e76b8a743ef6e3f.jpg"/>
          <p:cNvPicPr>
            <a:picLocks noChangeAspect="1" noChangeArrowheads="1"/>
          </p:cNvPicPr>
          <p:nvPr/>
        </p:nvPicPr>
        <p:blipFill>
          <a:blip r:embed="rId8" cstate="print"/>
          <a:srcRect b="31961"/>
          <a:stretch>
            <a:fillRect/>
          </a:stretch>
        </p:blipFill>
        <p:spPr bwMode="auto">
          <a:xfrm>
            <a:off x="3203848" y="1196752"/>
            <a:ext cx="2664296" cy="2719143"/>
          </a:xfrm>
          <a:prstGeom prst="rect">
            <a:avLst/>
          </a:prstGeom>
          <a:noFill/>
        </p:spPr>
      </p:pic>
      <p:pic>
        <p:nvPicPr>
          <p:cNvPr id="22538" name="Picture 10" descr="http://izostart.ru/images/Foto_Templan/Foto_Templan_kpi/Foto_Templan_kpi_2class/Foto_Templan_kpi_z05_2class/Foto_Templan_kpi2_z05_04_big.jpg"/>
          <p:cNvPicPr>
            <a:picLocks noChangeAspect="1" noChangeArrowheads="1"/>
          </p:cNvPicPr>
          <p:nvPr/>
        </p:nvPicPr>
        <p:blipFill>
          <a:blip r:embed="rId9" cstate="print"/>
          <a:srcRect l="21600" t="41039" r="17921" b="23321"/>
          <a:stretch>
            <a:fillRect/>
          </a:stretch>
        </p:blipFill>
        <p:spPr bwMode="auto">
          <a:xfrm>
            <a:off x="1043608" y="4077072"/>
            <a:ext cx="3096344" cy="22528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1440</TotalTime>
  <Words>2065</Words>
  <Application>Microsoft Office PowerPoint</Application>
  <PresentationFormat>Экран (4:3)</PresentationFormat>
  <Paragraphs>307</Paragraphs>
  <Slides>48</Slides>
  <Notes>46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тки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Ирина</dc:creator>
  <cp:lastModifiedBy>Татьяна</cp:lastModifiedBy>
  <cp:revision>90</cp:revision>
  <dcterms:created xsi:type="dcterms:W3CDTF">2016-10-21T09:08:45Z</dcterms:created>
  <dcterms:modified xsi:type="dcterms:W3CDTF">2016-10-29T18:12:47Z</dcterms:modified>
</cp:coreProperties>
</file>