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4" r:id="rId18"/>
    <p:sldId id="27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1" autoAdjust="0"/>
    <p:restoredTop sz="94660"/>
  </p:normalViewPr>
  <p:slideViewPr>
    <p:cSldViewPr>
      <p:cViewPr>
        <p:scale>
          <a:sx n="50" d="100"/>
          <a:sy n="50" d="100"/>
        </p:scale>
        <p:origin x="-372"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63EA09-5703-482B-B4B5-4493DB633C2C}" type="datetimeFigureOut">
              <a:rPr lang="ru-RU" smtClean="0"/>
              <a:pPr/>
              <a:t>22.12.2012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3A5A0-44F2-4A84-9E67-D5601B49CF9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3EA09-5703-482B-B4B5-4493DB633C2C}" type="datetimeFigureOut">
              <a:rPr lang="ru-RU" smtClean="0"/>
              <a:pPr/>
              <a:t>22.12.2012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3A5A0-44F2-4A84-9E67-D5601B49CF9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pics.livejournal.com/smittik/pic/0017r4k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http://www.dekor.nm.ru/Perm/Perm17.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liveinternet.ru/app/fotograf/index.php?s=photo_viewer&amp;ev=photo_view&amp;uid=3917072&amp;bid=3917072&amp;pid=1318617&amp;id=4587532&amp;mode=thi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iveinternet.ru/app/fotograf/index.php?s=photo_viewer&amp;ev=photo_view&amp;uid=3917072&amp;bid=3917072&amp;pid=1318617&amp;id=4587537&amp;mode=thi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liveinternet.ru/app/fotograf/index.php?s=photo_viewer&amp;ev=photo_view&amp;uid=3917072&amp;bid=3917072&amp;pid=1318617&amp;id=4587551&amp;mode=this"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liveinternet.ru/app/fotograf/index.php?s=photo_viewer&amp;ev=photo_view&amp;uid=3917072&amp;bid=3917072&amp;pid=1318617&amp;id=4587546&amp;mode=this"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liveinternet.ru/app/fotograf/index.php?s=photo_viewer&amp;ev=photo_view&amp;uid=3917072&amp;bid=3917072&amp;pid=1318617&amp;id=4587552&amp;mode=this"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liveinternet.ru/app/fotograf/index.php?s=photo_viewer&amp;ev=photo_view&amp;uid=3917072&amp;bid=3917072&amp;pid=1318617&amp;id=4587543&amp;mode=this"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verberesta.ru/images/stat-rospis-sev-dviny_files/original_images/p0000035.jpg"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ics.livejournal.com/smittik/pic/0017e8h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ics.livejournal.com/smittik/pic/0017r4kg">
            <a:hlinkClick r:id="rId2"/>
          </p:cNvPr>
          <p:cNvPicPr/>
          <p:nvPr/>
        </p:nvPicPr>
        <p:blipFill>
          <a:blip r:embed="rId3"/>
          <a:srcRect l="6640" r="5468"/>
          <a:stretch>
            <a:fillRect/>
          </a:stretch>
        </p:blipFill>
        <p:spPr bwMode="auto">
          <a:xfrm>
            <a:off x="0" y="0"/>
            <a:ext cx="9144000" cy="6858000"/>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142976" y="5214950"/>
            <a:ext cx="7143800" cy="646331"/>
          </a:xfrm>
          <a:prstGeom prst="rect">
            <a:avLst/>
          </a:prstGeom>
          <a:noFill/>
        </p:spPr>
        <p:txBody>
          <a:bodyPr wrap="square" rtlCol="0">
            <a:spAutoFit/>
          </a:bodyPr>
          <a:lstStyle/>
          <a:p>
            <a:r>
              <a:rPr lang="ru-RU" sz="3600" b="1" dirty="0" smtClean="0">
                <a:solidFill>
                  <a:schemeClr val="accent4">
                    <a:lumMod val="20000"/>
                    <a:lumOff val="80000"/>
                  </a:schemeClr>
                </a:solidFill>
              </a:rPr>
              <a:t>Семантика </a:t>
            </a:r>
            <a:r>
              <a:rPr lang="ru-RU" sz="3600" b="1" dirty="0" err="1" smtClean="0">
                <a:solidFill>
                  <a:schemeClr val="accent4">
                    <a:lumMod val="20000"/>
                    <a:lumOff val="80000"/>
                  </a:schemeClr>
                </a:solidFill>
              </a:rPr>
              <a:t>Пермогорской</a:t>
            </a:r>
            <a:r>
              <a:rPr lang="ru-RU" sz="3600" b="1" dirty="0" smtClean="0">
                <a:solidFill>
                  <a:schemeClr val="accent4">
                    <a:lumMod val="20000"/>
                    <a:lumOff val="80000"/>
                  </a:schemeClr>
                </a:solidFill>
              </a:rPr>
              <a:t> росписи</a:t>
            </a:r>
            <a:endParaRPr lang="ru-RU" sz="3600" b="1" dirty="0">
              <a:solidFill>
                <a:schemeClr val="accent4">
                  <a:lumMod val="20000"/>
                  <a:lumOff val="80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2643174" y="285728"/>
            <a:ext cx="3643338" cy="369332"/>
          </a:xfrm>
          <a:prstGeom prst="rect">
            <a:avLst/>
          </a:prstGeom>
          <a:noFill/>
        </p:spPr>
        <p:txBody>
          <a:bodyPr wrap="square" rtlCol="0">
            <a:spAutoFit/>
          </a:bodyPr>
          <a:lstStyle/>
          <a:p>
            <a:r>
              <a:rPr lang="ru-RU" dirty="0" smtClean="0"/>
              <a:t>     </a:t>
            </a:r>
            <a:r>
              <a:rPr lang="ru-RU" b="1" dirty="0" smtClean="0">
                <a:solidFill>
                  <a:srgbClr val="002060"/>
                </a:solidFill>
              </a:rPr>
              <a:t>Орнамент с полукружиями.</a:t>
            </a:r>
            <a:endParaRPr lang="ru-RU" b="1" dirty="0">
              <a:solidFill>
                <a:srgbClr val="002060"/>
              </a:solidFill>
            </a:endParaRPr>
          </a:p>
        </p:txBody>
      </p:sp>
      <p:sp>
        <p:nvSpPr>
          <p:cNvPr id="4" name="TextBox 3"/>
          <p:cNvSpPr txBox="1"/>
          <p:nvPr/>
        </p:nvSpPr>
        <p:spPr>
          <a:xfrm>
            <a:off x="785786" y="642918"/>
            <a:ext cx="7500990" cy="4801314"/>
          </a:xfrm>
          <a:prstGeom prst="rect">
            <a:avLst/>
          </a:prstGeom>
          <a:noFill/>
        </p:spPr>
        <p:txBody>
          <a:bodyPr wrap="square" rtlCol="0">
            <a:spAutoFit/>
          </a:bodyPr>
          <a:lstStyle/>
          <a:p>
            <a:pPr algn="just">
              <a:buFont typeface="Wingdings" pitchFamily="2" charset="2"/>
              <a:buChar char="Ø"/>
            </a:pPr>
            <a:r>
              <a:rPr lang="ru-RU" dirty="0" smtClean="0">
                <a:solidFill>
                  <a:srgbClr val="002060"/>
                </a:solidFill>
              </a:rPr>
              <a:t>Животворящая вода – </a:t>
            </a:r>
            <a:r>
              <a:rPr lang="ru-RU" dirty="0" err="1" smtClean="0">
                <a:solidFill>
                  <a:srgbClr val="002060"/>
                </a:solidFill>
              </a:rPr>
              <a:t>вода</a:t>
            </a:r>
            <a:r>
              <a:rPr lang="ru-RU" dirty="0" smtClean="0">
                <a:solidFill>
                  <a:srgbClr val="002060"/>
                </a:solidFill>
              </a:rPr>
              <a:t> небесная вода, или как любят ее называть, «хляби небесные». Именно благодаря ней наши предки, да </a:t>
            </a:r>
            <a:r>
              <a:rPr lang="ru-RU" dirty="0" smtClean="0">
                <a:solidFill>
                  <a:srgbClr val="002060"/>
                </a:solidFill>
              </a:rPr>
              <a:t>и мы </a:t>
            </a:r>
            <a:r>
              <a:rPr lang="ru-RU" dirty="0" smtClean="0">
                <a:solidFill>
                  <a:srgbClr val="002060"/>
                </a:solidFill>
              </a:rPr>
              <a:t>видим на своем обеденном столе изобилие хлебов, овощей, фруктов, мяса и молочных изделий…</a:t>
            </a:r>
          </a:p>
          <a:p>
            <a:pPr algn="just">
              <a:buFont typeface="Wingdings" pitchFamily="2" charset="2"/>
              <a:buChar char="Ø"/>
            </a:pPr>
            <a:r>
              <a:rPr lang="ru-RU" dirty="0" smtClean="0">
                <a:solidFill>
                  <a:srgbClr val="002060"/>
                </a:solidFill>
              </a:rPr>
              <a:t>Небесные воды хранятся в нависших облаках или проливаются на землю косыми дождями, причем дожди могут быть с ветром, с градом. Сильный дождь, ливень определялся фразой «разверзлись хляби небесные», т.е. небесная влага получила свободу.  </a:t>
            </a:r>
          </a:p>
          <a:p>
            <a:pPr algn="just">
              <a:buFont typeface="Wingdings" pitchFamily="2" charset="2"/>
              <a:buChar char="Ø"/>
            </a:pPr>
            <a:r>
              <a:rPr lang="ru-RU" dirty="0" smtClean="0">
                <a:solidFill>
                  <a:srgbClr val="002060"/>
                </a:solidFill>
              </a:rPr>
              <a:t>Вода – это не просто судьба, эта сила того, что ведет, то есть в воде есть сакральный символизм рока, того, от чего уйти нельзя, однако, как правило, в позитивном смысле также Вода несет в себе сакральный смысл очищения.</a:t>
            </a:r>
          </a:p>
          <a:p>
            <a:pPr>
              <a:buFont typeface="Wingdings" pitchFamily="2" charset="2"/>
              <a:buChar char="Ø"/>
            </a:pPr>
            <a:r>
              <a:rPr lang="ru-RU" dirty="0" smtClean="0">
                <a:solidFill>
                  <a:srgbClr val="002060"/>
                </a:solidFill>
              </a:rPr>
              <a:t> Дождевые облака выглядят и как женская грудь, ведь дождь считался небесным молоком, кормящим землю. </a:t>
            </a:r>
          </a:p>
          <a:p>
            <a:endParaRPr lang="ru-RU" dirty="0" smtClean="0">
              <a:solidFill>
                <a:srgbClr val="002060"/>
              </a:solidFill>
            </a:endParaRPr>
          </a:p>
          <a:p>
            <a:endParaRPr lang="ru-RU" dirty="0" smtClean="0"/>
          </a:p>
          <a:p>
            <a:endParaRPr lang="ru-RU" dirty="0"/>
          </a:p>
        </p:txBody>
      </p:sp>
      <p:pic>
        <p:nvPicPr>
          <p:cNvPr id="1026" name="Picture 2" descr="hjj"/>
          <p:cNvPicPr>
            <a:picLocks noChangeAspect="1" noChangeArrowheads="1"/>
          </p:cNvPicPr>
          <p:nvPr/>
        </p:nvPicPr>
        <p:blipFill>
          <a:blip r:embed="rId2"/>
          <a:srcRect l="1602" t="1296" b="84442"/>
          <a:stretch>
            <a:fillRect/>
          </a:stretch>
        </p:blipFill>
        <p:spPr bwMode="auto">
          <a:xfrm>
            <a:off x="500034" y="4643446"/>
            <a:ext cx="8072462" cy="723106"/>
          </a:xfrm>
          <a:prstGeom prst="rect">
            <a:avLst/>
          </a:prstGeom>
          <a:noFill/>
          <a:ln w="9525">
            <a:noFill/>
            <a:miter lim="800000"/>
            <a:headEnd/>
            <a:tailEnd/>
          </a:ln>
        </p:spPr>
      </p:pic>
      <p:pic>
        <p:nvPicPr>
          <p:cNvPr id="1027" name="Picture 3" descr="hjj"/>
          <p:cNvPicPr>
            <a:picLocks noChangeAspect="1" noChangeArrowheads="1"/>
          </p:cNvPicPr>
          <p:nvPr/>
        </p:nvPicPr>
        <p:blipFill>
          <a:blip r:embed="rId2"/>
          <a:srcRect l="2265" t="83509" r="3742" b="3664"/>
          <a:stretch>
            <a:fillRect/>
          </a:stretch>
        </p:blipFill>
        <p:spPr bwMode="auto">
          <a:xfrm>
            <a:off x="1142976" y="5643578"/>
            <a:ext cx="6776405" cy="571504"/>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t/>
            </a:r>
            <a:br>
              <a:rPr lang="ru-RU" dirty="0" smtClean="0"/>
            </a:br>
            <a:endParaRPr lang="ru-RU" b="1" dirty="0">
              <a:solidFill>
                <a:srgbClr val="002060"/>
              </a:solidFill>
            </a:endParaRPr>
          </a:p>
        </p:txBody>
      </p:sp>
      <p:sp>
        <p:nvSpPr>
          <p:cNvPr id="3" name="TextBox 2"/>
          <p:cNvSpPr txBox="1"/>
          <p:nvPr/>
        </p:nvSpPr>
        <p:spPr>
          <a:xfrm>
            <a:off x="3357554" y="357166"/>
            <a:ext cx="2071702" cy="369332"/>
          </a:xfrm>
          <a:prstGeom prst="rect">
            <a:avLst/>
          </a:prstGeom>
          <a:noFill/>
        </p:spPr>
        <p:txBody>
          <a:bodyPr wrap="square" rtlCol="0">
            <a:spAutoFit/>
          </a:bodyPr>
          <a:lstStyle/>
          <a:p>
            <a:r>
              <a:rPr lang="ru-RU" b="1" dirty="0" smtClean="0">
                <a:solidFill>
                  <a:srgbClr val="002060"/>
                </a:solidFill>
              </a:rPr>
              <a:t>    Солярный знак.</a:t>
            </a:r>
            <a:endParaRPr lang="ru-RU" dirty="0">
              <a:solidFill>
                <a:srgbClr val="002060"/>
              </a:solidFill>
            </a:endParaRPr>
          </a:p>
        </p:txBody>
      </p:sp>
      <p:sp>
        <p:nvSpPr>
          <p:cNvPr id="4" name="TextBox 3"/>
          <p:cNvSpPr txBox="1"/>
          <p:nvPr/>
        </p:nvSpPr>
        <p:spPr>
          <a:xfrm>
            <a:off x="357158" y="642919"/>
            <a:ext cx="8358246" cy="2102764"/>
          </a:xfrm>
          <a:prstGeom prst="rect">
            <a:avLst/>
          </a:prstGeom>
          <a:noFill/>
        </p:spPr>
        <p:txBody>
          <a:bodyPr wrap="square" rtlCol="0">
            <a:spAutoFit/>
          </a:bodyPr>
          <a:lstStyle/>
          <a:p>
            <a:pPr algn="just">
              <a:buFont typeface="Wingdings" pitchFamily="2" charset="2"/>
              <a:buChar char="Ø"/>
            </a:pPr>
            <a:r>
              <a:rPr lang="ru-RU" dirty="0" smtClean="0">
                <a:solidFill>
                  <a:srgbClr val="002060"/>
                </a:solidFill>
              </a:rPr>
              <a:t>Знак - символ солнца. Солнце на протяжении тысячелетий получило множество вариантов изображений. Даже наш колобок - в каком-то смысле является солярным знаком.  </a:t>
            </a:r>
            <a:r>
              <a:rPr lang="ru-RU" dirty="0" smtClean="0"/>
              <a:t> </a:t>
            </a:r>
            <a:r>
              <a:rPr lang="ru-RU" dirty="0" smtClean="0">
                <a:solidFill>
                  <a:srgbClr val="002060"/>
                </a:solidFill>
              </a:rPr>
              <a:t>Этот знак - преграда и отвращение зла. </a:t>
            </a:r>
          </a:p>
          <a:p>
            <a:pPr algn="just"/>
            <a:endParaRPr lang="ru-RU" dirty="0" smtClean="0">
              <a:solidFill>
                <a:srgbClr val="002060"/>
              </a:solidFill>
            </a:endParaRPr>
          </a:p>
          <a:p>
            <a:pPr algn="just"/>
            <a:endParaRPr lang="ru-RU" dirty="0" smtClean="0">
              <a:solidFill>
                <a:srgbClr val="002060"/>
              </a:solidFill>
            </a:endParaRPr>
          </a:p>
          <a:p>
            <a:pPr algn="just"/>
            <a:endParaRPr lang="ru-RU" dirty="0" smtClean="0">
              <a:solidFill>
                <a:srgbClr val="002060"/>
              </a:solidFill>
            </a:endParaRPr>
          </a:p>
          <a:p>
            <a:pPr algn="just"/>
            <a:endParaRPr lang="ru-RU" dirty="0">
              <a:solidFill>
                <a:srgbClr val="002060"/>
              </a:solidFill>
            </a:endParaRPr>
          </a:p>
        </p:txBody>
      </p:sp>
      <p:sp>
        <p:nvSpPr>
          <p:cNvPr id="5" name="TextBox 4"/>
          <p:cNvSpPr txBox="1"/>
          <p:nvPr/>
        </p:nvSpPr>
        <p:spPr>
          <a:xfrm>
            <a:off x="0" y="1571613"/>
            <a:ext cx="8929718" cy="923330"/>
          </a:xfrm>
          <a:prstGeom prst="rect">
            <a:avLst/>
          </a:prstGeom>
          <a:noFill/>
        </p:spPr>
        <p:txBody>
          <a:bodyPr wrap="square" rtlCol="0">
            <a:spAutoFit/>
          </a:bodyPr>
          <a:lstStyle/>
          <a:p>
            <a:r>
              <a:rPr lang="ru-RU" dirty="0" smtClean="0"/>
              <a:t/>
            </a:r>
            <a:br>
              <a:rPr lang="ru-RU" dirty="0" smtClean="0"/>
            </a:br>
            <a:r>
              <a:rPr lang="ru-RU" dirty="0" smtClean="0"/>
              <a:t/>
            </a:r>
            <a:br>
              <a:rPr lang="ru-RU" dirty="0" smtClean="0"/>
            </a:br>
            <a:endParaRPr lang="ru-RU" dirty="0"/>
          </a:p>
        </p:txBody>
      </p:sp>
      <p:sp>
        <p:nvSpPr>
          <p:cNvPr id="6" name="TextBox 5"/>
          <p:cNvSpPr txBox="1"/>
          <p:nvPr/>
        </p:nvSpPr>
        <p:spPr>
          <a:xfrm>
            <a:off x="214282" y="3286124"/>
            <a:ext cx="8572560" cy="1200329"/>
          </a:xfrm>
          <a:prstGeom prst="rect">
            <a:avLst/>
          </a:prstGeom>
          <a:noFill/>
        </p:spPr>
        <p:txBody>
          <a:bodyPr wrap="square" rtlCol="0">
            <a:spAutoFit/>
          </a:bodyPr>
          <a:lstStyle/>
          <a:p>
            <a:pPr algn="just">
              <a:buFont typeface="Wingdings" pitchFamily="2" charset="2"/>
              <a:buChar char="Ø"/>
            </a:pPr>
            <a:r>
              <a:rPr lang="ru-RU" dirty="0" smtClean="0">
                <a:solidFill>
                  <a:srgbClr val="002060"/>
                </a:solidFill>
              </a:rPr>
              <a:t>Также к солярным знакам в </a:t>
            </a:r>
            <a:r>
              <a:rPr lang="ru-RU" dirty="0" err="1" smtClean="0">
                <a:solidFill>
                  <a:srgbClr val="002060"/>
                </a:solidFill>
              </a:rPr>
              <a:t>пермогорской</a:t>
            </a:r>
            <a:r>
              <a:rPr lang="ru-RU" dirty="0" smtClean="0">
                <a:solidFill>
                  <a:srgbClr val="002060"/>
                </a:solidFill>
              </a:rPr>
              <a:t> росписи относят и вписанную в круг Птицу Сирин. Некоторые исследователи даже считают, что положение крыльев птицы указывает на разное положение солнца на небосводе: распростертые — зенит, приподнятые — восход, сложенные — закат.</a:t>
            </a:r>
            <a:endParaRPr lang="ru-RU" dirty="0">
              <a:solidFill>
                <a:srgbClr val="002060"/>
              </a:solidFill>
            </a:endParaRPr>
          </a:p>
        </p:txBody>
      </p:sp>
      <p:sp>
        <p:nvSpPr>
          <p:cNvPr id="9" name="TextBox 8"/>
          <p:cNvSpPr txBox="1"/>
          <p:nvPr/>
        </p:nvSpPr>
        <p:spPr>
          <a:xfrm>
            <a:off x="285720" y="1643050"/>
            <a:ext cx="8572560" cy="1754326"/>
          </a:xfrm>
          <a:prstGeom prst="rect">
            <a:avLst/>
          </a:prstGeom>
          <a:noFill/>
        </p:spPr>
        <p:txBody>
          <a:bodyPr wrap="square" rtlCol="0">
            <a:spAutoFit/>
          </a:bodyPr>
          <a:lstStyle/>
          <a:p>
            <a:pPr algn="just">
              <a:buFont typeface="Wingdings" pitchFamily="2" charset="2"/>
              <a:buChar char="Ø"/>
            </a:pPr>
            <a:r>
              <a:rPr lang="ru-RU" dirty="0" smtClean="0">
                <a:solidFill>
                  <a:srgbClr val="002060"/>
                </a:solidFill>
              </a:rPr>
              <a:t>Громовой знак — резное или рисованное изображение </a:t>
            </a:r>
            <a:r>
              <a:rPr lang="ru-RU" dirty="0" err="1" smtClean="0">
                <a:solidFill>
                  <a:srgbClr val="002060"/>
                </a:solidFill>
              </a:rPr>
              <a:t>шестилучевой</a:t>
            </a:r>
            <a:r>
              <a:rPr lang="ru-RU" dirty="0" smtClean="0">
                <a:solidFill>
                  <a:srgbClr val="002060"/>
                </a:solidFill>
              </a:rPr>
              <a:t> розетки. Встречается под крышей на фронтонах изб, на прялках. Связан с древним святилищем славянского бога грозы Перуна, которое имело подобную форму. Был призван охранять дом от пожара, В более поздние времена трансформировался в </a:t>
            </a:r>
            <a:r>
              <a:rPr lang="ru-RU" dirty="0" err="1" smtClean="0">
                <a:solidFill>
                  <a:srgbClr val="002060"/>
                </a:solidFill>
              </a:rPr>
              <a:t>шестилучевую</a:t>
            </a:r>
            <a:r>
              <a:rPr lang="ru-RU" dirty="0" smtClean="0">
                <a:solidFill>
                  <a:srgbClr val="002060"/>
                </a:solidFill>
              </a:rPr>
              <a:t> звезду, которую и сейчас можно увидеть на фасадах старинных зданий.</a:t>
            </a:r>
            <a:endParaRPr lang="ru-RU" dirty="0">
              <a:solidFill>
                <a:srgbClr val="002060"/>
              </a:solidFill>
            </a:endParaRPr>
          </a:p>
        </p:txBody>
      </p:sp>
      <p:pic>
        <p:nvPicPr>
          <p:cNvPr id="2050" name="Picture 2" descr="ждл"/>
          <p:cNvPicPr>
            <a:picLocks noChangeAspect="1" noChangeArrowheads="1"/>
          </p:cNvPicPr>
          <p:nvPr/>
        </p:nvPicPr>
        <p:blipFill>
          <a:blip r:embed="rId2"/>
          <a:srcRect l="808" t="52422" r="68126" b="4039"/>
          <a:stretch>
            <a:fillRect/>
          </a:stretch>
        </p:blipFill>
        <p:spPr bwMode="auto">
          <a:xfrm>
            <a:off x="357158" y="4786322"/>
            <a:ext cx="1437164" cy="1357322"/>
          </a:xfrm>
          <a:prstGeom prst="rect">
            <a:avLst/>
          </a:prstGeom>
          <a:noFill/>
          <a:ln w="9525">
            <a:noFill/>
            <a:miter lim="800000"/>
            <a:headEnd/>
            <a:tailEnd/>
          </a:ln>
        </p:spPr>
      </p:pic>
      <p:pic>
        <p:nvPicPr>
          <p:cNvPr id="11" name="Picture 2" descr="ждл"/>
          <p:cNvPicPr>
            <a:picLocks noChangeAspect="1" noChangeArrowheads="1"/>
          </p:cNvPicPr>
          <p:nvPr/>
        </p:nvPicPr>
        <p:blipFill>
          <a:blip r:embed="rId2"/>
          <a:srcRect l="67810" t="49861" r="1126" b="1478"/>
          <a:stretch>
            <a:fillRect/>
          </a:stretch>
        </p:blipFill>
        <p:spPr bwMode="auto">
          <a:xfrm>
            <a:off x="2214546" y="4786322"/>
            <a:ext cx="1285852" cy="1357322"/>
          </a:xfrm>
          <a:prstGeom prst="rect">
            <a:avLst/>
          </a:prstGeom>
          <a:noFill/>
          <a:ln w="9525">
            <a:noFill/>
            <a:miter lim="800000"/>
            <a:headEnd/>
            <a:tailEnd/>
          </a:ln>
        </p:spPr>
      </p:pic>
      <p:pic>
        <p:nvPicPr>
          <p:cNvPr id="12" name="Picture 2" descr="ждл"/>
          <p:cNvPicPr>
            <a:picLocks noChangeAspect="1" noChangeArrowheads="1"/>
          </p:cNvPicPr>
          <p:nvPr/>
        </p:nvPicPr>
        <p:blipFill>
          <a:blip r:embed="rId2"/>
          <a:srcRect l="35019" t="3761" r="33916" b="50140"/>
          <a:stretch>
            <a:fillRect/>
          </a:stretch>
        </p:blipFill>
        <p:spPr bwMode="auto">
          <a:xfrm>
            <a:off x="5500694" y="4786322"/>
            <a:ext cx="1285884" cy="1285860"/>
          </a:xfrm>
          <a:prstGeom prst="rect">
            <a:avLst/>
          </a:prstGeom>
          <a:noFill/>
          <a:ln w="9525">
            <a:noFill/>
            <a:miter lim="800000"/>
            <a:headEnd/>
            <a:tailEnd/>
          </a:ln>
        </p:spPr>
      </p:pic>
      <p:pic>
        <p:nvPicPr>
          <p:cNvPr id="13" name="Picture 2" descr="ждл"/>
          <p:cNvPicPr>
            <a:picLocks noChangeAspect="1" noChangeArrowheads="1"/>
          </p:cNvPicPr>
          <p:nvPr/>
        </p:nvPicPr>
        <p:blipFill>
          <a:blip r:embed="rId2"/>
          <a:srcRect l="2534" t="1200" r="68127" b="52700"/>
          <a:stretch>
            <a:fillRect/>
          </a:stretch>
        </p:blipFill>
        <p:spPr bwMode="auto">
          <a:xfrm>
            <a:off x="3929058" y="4786322"/>
            <a:ext cx="1214446" cy="1285884"/>
          </a:xfrm>
          <a:prstGeom prst="rect">
            <a:avLst/>
          </a:prstGeom>
          <a:noFill/>
          <a:ln w="9525">
            <a:noFill/>
            <a:miter lim="800000"/>
            <a:headEnd/>
            <a:tailEnd/>
          </a:ln>
        </p:spPr>
      </p:pic>
      <p:pic>
        <p:nvPicPr>
          <p:cNvPr id="2051" name="Picture 3" descr="http://www.dekor.nm.ru/Perm/Perm17.jpg"/>
          <p:cNvPicPr>
            <a:picLocks noChangeAspect="1" noChangeArrowheads="1"/>
          </p:cNvPicPr>
          <p:nvPr/>
        </p:nvPicPr>
        <p:blipFill>
          <a:blip r:embed="rId3" r:link="rId4"/>
          <a:srcRect l="3906" r="6249" b="4166"/>
          <a:stretch>
            <a:fillRect/>
          </a:stretch>
        </p:blipFill>
        <p:spPr bwMode="auto">
          <a:xfrm>
            <a:off x="7286644" y="4786322"/>
            <a:ext cx="1357322" cy="135732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smtClean="0">
                <a:solidFill>
                  <a:srgbClr val="002060"/>
                </a:solidFill>
              </a:rPr>
              <a:t> </a:t>
            </a:r>
            <a:endParaRPr lang="ru-RU" b="1" dirty="0">
              <a:solidFill>
                <a:srgbClr val="002060"/>
              </a:solidFill>
            </a:endParaRPr>
          </a:p>
        </p:txBody>
      </p:sp>
      <p:sp>
        <p:nvSpPr>
          <p:cNvPr id="6" name="TextBox 5"/>
          <p:cNvSpPr txBox="1"/>
          <p:nvPr/>
        </p:nvSpPr>
        <p:spPr>
          <a:xfrm>
            <a:off x="2571736" y="0"/>
            <a:ext cx="4000527" cy="369332"/>
          </a:xfrm>
          <a:prstGeom prst="rect">
            <a:avLst/>
          </a:prstGeom>
          <a:noFill/>
        </p:spPr>
        <p:txBody>
          <a:bodyPr wrap="square" rtlCol="0">
            <a:spAutoFit/>
          </a:bodyPr>
          <a:lstStyle/>
          <a:p>
            <a:pPr algn="just"/>
            <a:r>
              <a:rPr lang="ru-RU" b="1" dirty="0" smtClean="0">
                <a:solidFill>
                  <a:srgbClr val="002060"/>
                </a:solidFill>
              </a:rPr>
              <a:t>            Растительный орнамент.</a:t>
            </a:r>
            <a:endParaRPr lang="ru-RU" b="1" dirty="0">
              <a:solidFill>
                <a:srgbClr val="002060"/>
              </a:solidFill>
            </a:endParaRPr>
          </a:p>
        </p:txBody>
      </p:sp>
      <p:sp>
        <p:nvSpPr>
          <p:cNvPr id="5" name="TextBox 4"/>
          <p:cNvSpPr txBox="1"/>
          <p:nvPr/>
        </p:nvSpPr>
        <p:spPr>
          <a:xfrm>
            <a:off x="214282" y="428604"/>
            <a:ext cx="8643998" cy="4247317"/>
          </a:xfrm>
          <a:prstGeom prst="rect">
            <a:avLst/>
          </a:prstGeom>
          <a:noFill/>
        </p:spPr>
        <p:txBody>
          <a:bodyPr wrap="square" rtlCol="0">
            <a:spAutoFit/>
          </a:bodyPr>
          <a:lstStyle/>
          <a:p>
            <a:pPr algn="just">
              <a:buFont typeface="Wingdings" pitchFamily="2" charset="2"/>
              <a:buChar char="Ø"/>
            </a:pPr>
            <a:r>
              <a:rPr lang="ru-RU" dirty="0" smtClean="0">
                <a:solidFill>
                  <a:srgbClr val="002060"/>
                </a:solidFill>
              </a:rPr>
              <a:t> </a:t>
            </a:r>
            <a:r>
              <a:rPr lang="ru-RU" dirty="0" smtClean="0">
                <a:solidFill>
                  <a:schemeClr val="tx2">
                    <a:lumMod val="75000"/>
                  </a:schemeClr>
                </a:solidFill>
              </a:rPr>
              <a:t>Растительный орнамент - самый распространенный в народном искусстве после геометрического и самый излюбленный в резьбе и росписи  по дереву. Он использует самые многочисленные и разнообразные вариации мотивов. Травы, цветы, кусты и деревья назывались в народе "волосами" земли.</a:t>
            </a:r>
          </a:p>
          <a:p>
            <a:pPr algn="just">
              <a:buFont typeface="Wingdings" pitchFamily="2" charset="2"/>
              <a:buChar char="Ø"/>
            </a:pPr>
            <a:r>
              <a:rPr lang="ru-RU" dirty="0" smtClean="0">
                <a:solidFill>
                  <a:schemeClr val="tx2">
                    <a:lumMod val="75000"/>
                  </a:schemeClr>
                </a:solidFill>
              </a:rPr>
              <a:t> Со всем растительным миром была связана определенная символика, что нашло отражение в росписях.. Сладкие плоды и ягоды - образы любви. "Рвать яблоки, есть виноград" означало "любить", а вишню - "свататься или брать замуж". Деревья, ягодные ветки, растения с плодами и ягодами были в известной степени и символами достатка. </a:t>
            </a:r>
          </a:p>
          <a:p>
            <a:pPr algn="just">
              <a:buFont typeface="Wingdings" pitchFamily="2" charset="2"/>
              <a:buChar char="Ø"/>
            </a:pPr>
            <a:r>
              <a:rPr lang="ru-RU" dirty="0" smtClean="0">
                <a:solidFill>
                  <a:schemeClr val="tx2">
                    <a:lumMod val="75000"/>
                  </a:schemeClr>
                </a:solidFill>
              </a:rPr>
              <a:t>Основу </a:t>
            </a:r>
            <a:r>
              <a:rPr lang="ru-RU" dirty="0" err="1" smtClean="0">
                <a:solidFill>
                  <a:schemeClr val="tx2">
                    <a:lumMod val="75000"/>
                  </a:schemeClr>
                </a:solidFill>
              </a:rPr>
              <a:t>пермогорской</a:t>
            </a:r>
            <a:r>
              <a:rPr lang="ru-RU" dirty="0" smtClean="0">
                <a:solidFill>
                  <a:schemeClr val="tx2">
                    <a:lumMod val="75000"/>
                  </a:schemeClr>
                </a:solidFill>
              </a:rPr>
              <a:t> росписи составляет растительный узор, на гибкие побеги нанизаны трехлопастные, чуть изогнутые листья с острым кончиками и тюльпановидные цветы, напоминающие древний цветок Крина. </a:t>
            </a:r>
            <a:r>
              <a:rPr lang="ru-RU" dirty="0" smtClean="0">
                <a:solidFill>
                  <a:schemeClr val="tx2">
                    <a:lumMod val="75000"/>
                  </a:schemeClr>
                </a:solidFill>
              </a:rPr>
              <a:t>.Среди </a:t>
            </a:r>
            <a:r>
              <a:rPr lang="ru-RU" dirty="0" smtClean="0">
                <a:solidFill>
                  <a:schemeClr val="tx2">
                    <a:lumMod val="75000"/>
                  </a:schemeClr>
                </a:solidFill>
              </a:rPr>
              <a:t>них кустики из округлых листьев с лесными ягодами.</a:t>
            </a:r>
          </a:p>
          <a:p>
            <a:pPr algn="just"/>
            <a:endParaRPr lang="ru-RU" dirty="0" smtClean="0"/>
          </a:p>
          <a:p>
            <a:pPr algn="just"/>
            <a:endParaRPr lang="ru-RU" dirty="0"/>
          </a:p>
        </p:txBody>
      </p:sp>
      <p:pic>
        <p:nvPicPr>
          <p:cNvPr id="9" name="Рисунок 8" descr="http://img0.liveinternet.ru/images/foto/c/1/apps/4/587/4587532_0_5f4da_79c2f9c1_xl.jpg">
            <a:hlinkClick r:id="rId2" tgtFrame="&quot;top&quot;"/>
          </p:cNvPr>
          <p:cNvPicPr/>
          <p:nvPr/>
        </p:nvPicPr>
        <p:blipFill>
          <a:blip r:embed="rId3"/>
          <a:srcRect l="5000" t="33019" r="74643" b="16037"/>
          <a:stretch>
            <a:fillRect/>
          </a:stretch>
        </p:blipFill>
        <p:spPr bwMode="auto">
          <a:xfrm rot="5400000">
            <a:off x="3714744" y="2000240"/>
            <a:ext cx="2357454" cy="6929486"/>
          </a:xfrm>
          <a:prstGeom prst="flowChartPunchedTape">
            <a:avLst/>
          </a:prstGeom>
          <a:noFill/>
          <a:ln w="9525">
            <a:solidFill>
              <a:schemeClr val="accent2">
                <a:lumMod val="75000"/>
              </a:schemeClr>
            </a:solidFill>
            <a:miter lim="800000"/>
            <a:headEnd/>
            <a:tailEnd/>
          </a:ln>
        </p:spPr>
      </p:pic>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76"/>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a:t>
            </a:r>
            <a:endParaRPr lang="ru-RU" dirty="0"/>
          </a:p>
        </p:txBody>
      </p:sp>
      <p:sp>
        <p:nvSpPr>
          <p:cNvPr id="3" name="TextBox 2"/>
          <p:cNvSpPr txBox="1"/>
          <p:nvPr/>
        </p:nvSpPr>
        <p:spPr>
          <a:xfrm>
            <a:off x="2500298" y="0"/>
            <a:ext cx="3786214" cy="400110"/>
          </a:xfrm>
          <a:prstGeom prst="rect">
            <a:avLst/>
          </a:prstGeom>
          <a:noFill/>
        </p:spPr>
        <p:txBody>
          <a:bodyPr wrap="square" rtlCol="0">
            <a:spAutoFit/>
          </a:bodyPr>
          <a:lstStyle/>
          <a:p>
            <a:r>
              <a:rPr lang="ru-RU" sz="2000" b="1" dirty="0" smtClean="0">
                <a:solidFill>
                  <a:schemeClr val="accent1">
                    <a:lumMod val="50000"/>
                  </a:schemeClr>
                </a:solidFill>
              </a:rPr>
              <a:t>                       Древо Жизни</a:t>
            </a:r>
            <a:endParaRPr lang="ru-RU" sz="2000" b="1" dirty="0">
              <a:solidFill>
                <a:schemeClr val="accent1">
                  <a:lumMod val="50000"/>
                </a:schemeClr>
              </a:solidFill>
            </a:endParaRPr>
          </a:p>
        </p:txBody>
      </p:sp>
      <p:sp>
        <p:nvSpPr>
          <p:cNvPr id="5" name="TextBox 4"/>
          <p:cNvSpPr txBox="1"/>
          <p:nvPr/>
        </p:nvSpPr>
        <p:spPr>
          <a:xfrm>
            <a:off x="357158" y="285728"/>
            <a:ext cx="8501122" cy="3416320"/>
          </a:xfrm>
          <a:prstGeom prst="rect">
            <a:avLst/>
          </a:prstGeom>
          <a:noFill/>
        </p:spPr>
        <p:txBody>
          <a:bodyPr wrap="square" rtlCol="0">
            <a:spAutoFit/>
          </a:bodyPr>
          <a:lstStyle/>
          <a:p>
            <a:pPr algn="just">
              <a:buFont typeface="Wingdings" pitchFamily="2" charset="2"/>
              <a:buChar char="Ø"/>
            </a:pPr>
            <a:r>
              <a:rPr lang="ru-RU" dirty="0" smtClean="0">
                <a:solidFill>
                  <a:schemeClr val="tx2">
                    <a:lumMod val="75000"/>
                  </a:schemeClr>
                </a:solidFill>
              </a:rPr>
              <a:t>Мотив Мирового дерева (Древа) во всех видах росписей занимает центральное поле либо заполняет собой </a:t>
            </a:r>
            <a:r>
              <a:rPr lang="ru-RU" dirty="0" err="1" smtClean="0">
                <a:solidFill>
                  <a:schemeClr val="tx2">
                    <a:lumMod val="75000"/>
                  </a:schemeClr>
                </a:solidFill>
              </a:rPr>
              <a:t>всѐ </a:t>
            </a:r>
            <a:r>
              <a:rPr lang="ru-RU" dirty="0" smtClean="0">
                <a:solidFill>
                  <a:schemeClr val="tx2">
                    <a:lumMod val="75000"/>
                  </a:schemeClr>
                </a:solidFill>
              </a:rPr>
              <a:t>свободное пространство. </a:t>
            </a:r>
          </a:p>
          <a:p>
            <a:pPr algn="just"/>
            <a:r>
              <a:rPr lang="ru-RU" dirty="0" smtClean="0">
                <a:solidFill>
                  <a:schemeClr val="tx2">
                    <a:lumMod val="75000"/>
                  </a:schemeClr>
                </a:solidFill>
              </a:rPr>
              <a:t>Часто Древо «вырастает» из треугольника, олицетворяющего земную твердь, гору, Мировую гору. </a:t>
            </a:r>
          </a:p>
          <a:p>
            <a:pPr algn="just">
              <a:buFont typeface="Wingdings" pitchFamily="2" charset="2"/>
              <a:buChar char="Ø"/>
            </a:pPr>
            <a:r>
              <a:rPr lang="ru-RU" dirty="0" smtClean="0">
                <a:solidFill>
                  <a:schemeClr val="tx2">
                    <a:lumMod val="75000"/>
                  </a:schemeClr>
                </a:solidFill>
              </a:rPr>
              <a:t>Обрядовая сторона символа связана с понятием Вселенной. При членении Дерева Мира по вертикали выделяются нижняя (корни), средняя (ствол), верхняя (ветви) части. Троичная система </a:t>
            </a:r>
            <a:r>
              <a:rPr lang="ru-RU" dirty="0" err="1" smtClean="0">
                <a:solidFill>
                  <a:schemeClr val="tx2">
                    <a:lumMod val="75000"/>
                  </a:schemeClr>
                </a:solidFill>
              </a:rPr>
              <a:t>космогенеза</a:t>
            </a:r>
            <a:r>
              <a:rPr lang="ru-RU" dirty="0" smtClean="0">
                <a:solidFill>
                  <a:schemeClr val="tx2">
                    <a:lumMod val="75000"/>
                  </a:schemeClr>
                </a:solidFill>
              </a:rPr>
              <a:t> представляет мир из </a:t>
            </a:r>
            <a:r>
              <a:rPr lang="ru-RU" dirty="0" err="1" smtClean="0">
                <a:solidFill>
                  <a:schemeClr val="tx2">
                    <a:lumMod val="75000"/>
                  </a:schemeClr>
                </a:solidFill>
              </a:rPr>
              <a:t>трѐх </a:t>
            </a:r>
            <a:r>
              <a:rPr lang="ru-RU" dirty="0" smtClean="0">
                <a:solidFill>
                  <a:schemeClr val="tx2">
                    <a:lumMod val="75000"/>
                  </a:schemeClr>
                </a:solidFill>
              </a:rPr>
              <a:t>классов существ (птицы, животные, земноводные), временные понятия (прошлое, настоящее, будущее), три части тела (голова, туловище, ноги), три стихии (огонь, земля, вода) </a:t>
            </a:r>
          </a:p>
          <a:p>
            <a:pPr>
              <a:buFont typeface="Wingdings" pitchFamily="2" charset="2"/>
              <a:buChar char="Ø"/>
            </a:pPr>
            <a:r>
              <a:rPr lang="ru-RU" dirty="0" smtClean="0">
                <a:solidFill>
                  <a:schemeClr val="tx2">
                    <a:lumMod val="75000"/>
                  </a:schemeClr>
                </a:solidFill>
              </a:rPr>
              <a:t>В росписях Северной Двины Древо жизни выступает как райский сад с птицами на ветвях или причудливо изгибается между сюжетными картинами. </a:t>
            </a:r>
          </a:p>
          <a:p>
            <a:endParaRPr lang="ru-RU" dirty="0">
              <a:solidFill>
                <a:schemeClr val="tx2">
                  <a:lumMod val="75000"/>
                </a:schemeClr>
              </a:solidFill>
            </a:endParaRPr>
          </a:p>
        </p:txBody>
      </p:sp>
      <p:pic>
        <p:nvPicPr>
          <p:cNvPr id="6" name="Рисунок 5" descr="http://img1.liveinternet.ru/images/foto/c/1/apps/4/587/4587537_004.jpg">
            <a:hlinkClick r:id="rId2" tgtFrame="&quot;top&quot;"/>
          </p:cNvPr>
          <p:cNvPicPr/>
          <p:nvPr/>
        </p:nvPicPr>
        <p:blipFill>
          <a:blip r:embed="rId3"/>
          <a:srcRect l="5714" t="4255" r="2857" b="10638"/>
          <a:stretch>
            <a:fillRect/>
          </a:stretch>
        </p:blipFill>
        <p:spPr bwMode="auto">
          <a:xfrm>
            <a:off x="1500166" y="3571876"/>
            <a:ext cx="6500858" cy="2786082"/>
          </a:xfrm>
          <a:prstGeom prst="roundRect">
            <a:avLst>
              <a:gd name="adj" fmla="val 4167"/>
            </a:avLst>
          </a:prstGeom>
          <a:solidFill>
            <a:srgbClr val="FFFFFF"/>
          </a:solidFill>
          <a:ln w="76200" cap="sq">
            <a:solidFill>
              <a:schemeClr val="bg2">
                <a:lumMod val="2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p>
        </p:txBody>
      </p:sp>
      <p:sp>
        <p:nvSpPr>
          <p:cNvPr id="3" name="TextBox 2"/>
          <p:cNvSpPr txBox="1"/>
          <p:nvPr/>
        </p:nvSpPr>
        <p:spPr>
          <a:xfrm>
            <a:off x="357158" y="0"/>
            <a:ext cx="8286808" cy="3416320"/>
          </a:xfrm>
          <a:prstGeom prst="rect">
            <a:avLst/>
          </a:prstGeom>
          <a:noFill/>
        </p:spPr>
        <p:txBody>
          <a:bodyPr wrap="square" rtlCol="0">
            <a:spAutoFit/>
          </a:bodyPr>
          <a:lstStyle/>
          <a:p>
            <a:r>
              <a:rPr lang="ru-RU" dirty="0" smtClean="0"/>
              <a:t>                                                               Райские птицы.</a:t>
            </a:r>
          </a:p>
          <a:p>
            <a:endParaRPr lang="ru-RU" dirty="0" smtClean="0"/>
          </a:p>
          <a:p>
            <a:pPr>
              <a:buFont typeface="Wingdings" pitchFamily="2" charset="2"/>
              <a:buChar char="Ø"/>
            </a:pPr>
            <a:r>
              <a:rPr lang="ru-RU" dirty="0" smtClean="0">
                <a:solidFill>
                  <a:schemeClr val="tx2">
                    <a:lumMod val="75000"/>
                  </a:schemeClr>
                </a:solidFill>
              </a:rPr>
              <a:t>В мифологии многих народов птицы играли главную роль как созидатели мира, особенно это характерно для северных народов. </a:t>
            </a:r>
          </a:p>
          <a:p>
            <a:pPr algn="just">
              <a:buFont typeface="Wingdings" pitchFamily="2" charset="2"/>
              <a:buChar char="Ø"/>
            </a:pPr>
            <a:r>
              <a:rPr lang="ru-RU" dirty="0" smtClean="0">
                <a:solidFill>
                  <a:schemeClr val="tx2">
                    <a:lumMod val="75000"/>
                  </a:schemeClr>
                </a:solidFill>
              </a:rPr>
              <a:t>Птицы - Символ непреходящего, души, духа, божественного проявления, духов воздуха, духов мертвых, восхождения на Небо, возможности общаться с богами или входить в высшее состояние сознания, мысли, </a:t>
            </a:r>
            <a:r>
              <a:rPr lang="ru-RU" dirty="0" err="1" smtClean="0">
                <a:solidFill>
                  <a:schemeClr val="tx2">
                    <a:lumMod val="75000"/>
                  </a:schemeClr>
                </a:solidFill>
              </a:rPr>
              <a:t>воображенияе</a:t>
            </a:r>
            <a:r>
              <a:rPr lang="ru-RU" dirty="0" smtClean="0">
                <a:solidFill>
                  <a:schemeClr val="tx2">
                    <a:lumMod val="75000"/>
                  </a:schemeClr>
                </a:solidFill>
              </a:rPr>
              <a:t>. </a:t>
            </a:r>
          </a:p>
          <a:p>
            <a:pPr algn="just">
              <a:buFont typeface="Wingdings" pitchFamily="2" charset="2"/>
              <a:buChar char="Ø"/>
            </a:pPr>
            <a:r>
              <a:rPr lang="ru-RU" dirty="0" smtClean="0">
                <a:solidFill>
                  <a:schemeClr val="tx2">
                    <a:lumMod val="75000"/>
                  </a:schemeClr>
                </a:solidFill>
              </a:rPr>
              <a:t>Птицы часто символизировали тепло, свет, предвещали урожай и богатство. </a:t>
            </a:r>
          </a:p>
          <a:p>
            <a:pPr algn="just">
              <a:buFont typeface="Wingdings" pitchFamily="2" charset="2"/>
              <a:buChar char="Ø"/>
            </a:pPr>
            <a:r>
              <a:rPr lang="ru-RU" dirty="0" smtClean="0">
                <a:solidFill>
                  <a:schemeClr val="tx2">
                    <a:lumMod val="75000"/>
                  </a:schemeClr>
                </a:solidFill>
              </a:rPr>
              <a:t>Часто птицы образуют своеобразную «семейную» пару «он» и «она». </a:t>
            </a:r>
          </a:p>
          <a:p>
            <a:pPr algn="just"/>
            <a:r>
              <a:rPr lang="ru-RU" dirty="0" smtClean="0">
                <a:solidFill>
                  <a:schemeClr val="tx2">
                    <a:lumMod val="75000"/>
                  </a:schemeClr>
                </a:solidFill>
              </a:rPr>
              <a:t>Изображение птицы на прялке считали символом невесты, всадника или коня - символом жениха (прялку дарили на свадьбу невесте). </a:t>
            </a:r>
          </a:p>
          <a:p>
            <a:endParaRPr lang="ru-RU" dirty="0" smtClean="0"/>
          </a:p>
        </p:txBody>
      </p:sp>
      <p:pic>
        <p:nvPicPr>
          <p:cNvPr id="4" name="Рисунок 3" descr="http://img1.liveinternet.ru/images/foto/c/1/apps/4/587/4587551_izobrazhenie_392_0.jpg">
            <a:hlinkClick r:id="rId2" tgtFrame="&quot;top&quot;"/>
          </p:cNvPr>
          <p:cNvPicPr/>
          <p:nvPr/>
        </p:nvPicPr>
        <p:blipFill>
          <a:blip r:embed="rId3"/>
          <a:srcRect l="20393" t="25000" r="18428" b="43750"/>
          <a:stretch>
            <a:fillRect/>
          </a:stretch>
        </p:blipFill>
        <p:spPr bwMode="auto">
          <a:xfrm>
            <a:off x="571472" y="3286124"/>
            <a:ext cx="2714644" cy="2786082"/>
          </a:xfrm>
          <a:prstGeom prst="rect">
            <a:avLst/>
          </a:prstGeom>
          <a:noFill/>
          <a:ln w="9525">
            <a:noFill/>
            <a:miter lim="800000"/>
            <a:headEnd/>
            <a:tailEnd/>
          </a:ln>
        </p:spPr>
      </p:pic>
      <p:pic>
        <p:nvPicPr>
          <p:cNvPr id="5" name="Рисунок 4" descr="http://www.webartplus.narod.ru/sevdvin/dvin1.jpg"/>
          <p:cNvPicPr/>
          <p:nvPr/>
        </p:nvPicPr>
        <p:blipFill>
          <a:blip r:embed="rId4"/>
          <a:srcRect l="25484" t="24853" r="32294" b="20882"/>
          <a:stretch>
            <a:fillRect/>
          </a:stretch>
        </p:blipFill>
        <p:spPr bwMode="auto">
          <a:xfrm>
            <a:off x="3714744" y="3286124"/>
            <a:ext cx="2214578" cy="2928958"/>
          </a:xfrm>
          <a:prstGeom prst="rect">
            <a:avLst/>
          </a:prstGeom>
          <a:noFill/>
          <a:ln w="9525">
            <a:noFill/>
            <a:miter lim="800000"/>
            <a:headEnd/>
            <a:tailEnd/>
          </a:ln>
        </p:spPr>
      </p:pic>
      <p:pic>
        <p:nvPicPr>
          <p:cNvPr id="6" name="Рисунок 5" descr="http://img0.liveinternet.ru/images/foto/c/1/apps/4/587/4587546_b60683b5b746399658399a72821af125.jpg.jpg">
            <a:hlinkClick r:id="rId5" tgtFrame="&quot;top&quot;"/>
          </p:cNvPr>
          <p:cNvPicPr/>
          <p:nvPr/>
        </p:nvPicPr>
        <p:blipFill>
          <a:blip r:embed="rId6"/>
          <a:srcRect l="60811" t="50845" r="22973" b="26351"/>
          <a:stretch>
            <a:fillRect/>
          </a:stretch>
        </p:blipFill>
        <p:spPr bwMode="auto">
          <a:xfrm>
            <a:off x="6286512" y="3286124"/>
            <a:ext cx="2214578" cy="2928958"/>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57224" y="714356"/>
            <a:ext cx="8286776" cy="369332"/>
          </a:xfrm>
          <a:prstGeom prst="rect">
            <a:avLst/>
          </a:prstGeom>
          <a:noFill/>
        </p:spPr>
        <p:txBody>
          <a:bodyPr wrap="square" rtlCol="0">
            <a:spAutoFit/>
          </a:bodyPr>
          <a:lstStyle/>
          <a:p>
            <a:endParaRPr lang="ru-RU" dirty="0"/>
          </a:p>
        </p:txBody>
      </p:sp>
      <p:sp>
        <p:nvSpPr>
          <p:cNvPr id="5" name="TextBox 4"/>
          <p:cNvSpPr txBox="1"/>
          <p:nvPr/>
        </p:nvSpPr>
        <p:spPr>
          <a:xfrm>
            <a:off x="642878" y="0"/>
            <a:ext cx="8501122" cy="5078313"/>
          </a:xfrm>
          <a:prstGeom prst="rect">
            <a:avLst/>
          </a:prstGeom>
          <a:noFill/>
        </p:spPr>
        <p:txBody>
          <a:bodyPr wrap="square" rtlCol="0">
            <a:spAutoFit/>
          </a:bodyPr>
          <a:lstStyle/>
          <a:p>
            <a:r>
              <a:rPr lang="ru-RU" dirty="0" smtClean="0"/>
              <a:t>                                                                 </a:t>
            </a:r>
          </a:p>
          <a:p>
            <a:r>
              <a:rPr lang="ru-RU" dirty="0" smtClean="0"/>
              <a:t>                                                                   </a:t>
            </a:r>
            <a:r>
              <a:rPr lang="ru-RU" dirty="0" smtClean="0">
                <a:solidFill>
                  <a:schemeClr val="tx2">
                    <a:lumMod val="75000"/>
                  </a:schemeClr>
                </a:solidFill>
              </a:rPr>
              <a:t>Птица Сирин.</a:t>
            </a:r>
          </a:p>
          <a:p>
            <a:pPr>
              <a:buFont typeface="Wingdings" pitchFamily="2" charset="2"/>
              <a:buChar char="Ø"/>
            </a:pPr>
            <a:r>
              <a:rPr lang="ru-RU" dirty="0" err="1" smtClean="0">
                <a:solidFill>
                  <a:schemeClr val="tx2">
                    <a:lumMod val="75000"/>
                  </a:schemeClr>
                </a:solidFill>
              </a:rPr>
              <a:t>Си́рин</a:t>
            </a:r>
            <a:r>
              <a:rPr lang="ru-RU" dirty="0" smtClean="0">
                <a:solidFill>
                  <a:schemeClr val="tx2">
                    <a:lumMod val="75000"/>
                  </a:schemeClr>
                </a:solidFill>
              </a:rPr>
              <a:t> [от греч. </a:t>
            </a:r>
            <a:r>
              <a:rPr lang="ru-RU" dirty="0" err="1" smtClean="0">
                <a:solidFill>
                  <a:schemeClr val="tx2">
                    <a:lumMod val="75000"/>
                  </a:schemeClr>
                </a:solidFill>
              </a:rPr>
              <a:t>seirēn</a:t>
            </a:r>
            <a:r>
              <a:rPr lang="ru-RU" dirty="0" smtClean="0">
                <a:solidFill>
                  <a:schemeClr val="tx2">
                    <a:lumMod val="75000"/>
                  </a:schemeClr>
                </a:solidFill>
              </a:rPr>
              <a:t>, ср. сирена] — птица-дева. Сирин — это одна из райских птиц, даже самое ее название созвучно с названием рая: </a:t>
            </a:r>
            <a:r>
              <a:rPr lang="ru-RU" dirty="0" err="1" smtClean="0">
                <a:solidFill>
                  <a:schemeClr val="tx2">
                    <a:lumMod val="75000"/>
                  </a:schemeClr>
                </a:solidFill>
              </a:rPr>
              <a:t>Ирий</a:t>
            </a:r>
            <a:r>
              <a:rPr lang="ru-RU" dirty="0" smtClean="0">
                <a:solidFill>
                  <a:schemeClr val="tx2">
                    <a:lumMod val="75000"/>
                  </a:schemeClr>
                </a:solidFill>
              </a:rPr>
              <a:t>. </a:t>
            </a:r>
          </a:p>
          <a:p>
            <a:pPr>
              <a:buFont typeface="Wingdings" pitchFamily="2" charset="2"/>
              <a:buChar char="Ø"/>
            </a:pPr>
            <a:r>
              <a:rPr lang="ru-RU" dirty="0" smtClean="0">
                <a:solidFill>
                  <a:schemeClr val="tx2">
                    <a:lumMod val="75000"/>
                  </a:schemeClr>
                </a:solidFill>
              </a:rPr>
              <a:t>Сирин – птица радости, поражала людей своим пением.  Сирин — темная птица, темная сила, посланница властелина подземного мира.</a:t>
            </a:r>
          </a:p>
          <a:p>
            <a:pPr>
              <a:buFont typeface="Wingdings" pitchFamily="2" charset="2"/>
              <a:buChar char="Ø"/>
            </a:pPr>
            <a:r>
              <a:rPr lang="ru-RU" dirty="0" smtClean="0">
                <a:solidFill>
                  <a:schemeClr val="tx2">
                    <a:lumMod val="75000"/>
                  </a:schemeClr>
                </a:solidFill>
              </a:rPr>
              <a:t>«Глас ее в пении зело силен», – говорится о Сирине в хронографе; «...на востоке в раю пребывает, непрестанно пение красное воспевает...»; «... праведным будущую радость возвещает...»</a:t>
            </a:r>
          </a:p>
          <a:p>
            <a:pPr>
              <a:buFont typeface="Wingdings" pitchFamily="2" charset="2"/>
              <a:buChar char="Ø"/>
            </a:pPr>
            <a:r>
              <a:rPr lang="ru-RU" dirty="0" smtClean="0">
                <a:solidFill>
                  <a:schemeClr val="tx2">
                    <a:lumMod val="75000"/>
                  </a:schemeClr>
                </a:solidFill>
              </a:rPr>
              <a:t>В русских духовных стихах она, спускаясь из рая на землю, зачаровывает людей пением</a:t>
            </a:r>
            <a:r>
              <a:rPr lang="ru-RU" dirty="0" smtClean="0"/>
              <a:t/>
            </a:r>
            <a:br>
              <a:rPr lang="ru-RU" dirty="0" smtClean="0"/>
            </a:br>
            <a:endParaRPr lang="ru-RU" dirty="0" smtClean="0"/>
          </a:p>
          <a:p>
            <a:pPr>
              <a:buFont typeface="Wingdings" pitchFamily="2" charset="2"/>
              <a:buChar char="Ø"/>
            </a:pPr>
            <a:endParaRPr lang="ru-RU" dirty="0" smtClean="0">
              <a:solidFill>
                <a:schemeClr val="tx2">
                  <a:lumMod val="75000"/>
                </a:schemeClr>
              </a:solidFill>
            </a:endParaRPr>
          </a:p>
          <a:p>
            <a:endParaRPr lang="ru-RU" dirty="0" smtClean="0"/>
          </a:p>
          <a:p>
            <a:endParaRPr lang="ru-RU" dirty="0" smtClean="0"/>
          </a:p>
          <a:p>
            <a:endParaRPr lang="ru-RU" dirty="0" smtClean="0"/>
          </a:p>
          <a:p>
            <a:endParaRPr lang="ru-RU" dirty="0" smtClean="0"/>
          </a:p>
          <a:p>
            <a:endParaRPr lang="ru-RU" dirty="0"/>
          </a:p>
        </p:txBody>
      </p:sp>
      <p:pic>
        <p:nvPicPr>
          <p:cNvPr id="7" name="Рисунок 6" descr="http://img0.liveinternet.ru/images/foto/c/1/apps/4/587/4587552_izobrazhenie_393_0.jpg">
            <a:hlinkClick r:id="rId2" tgtFrame="&quot;top&quot;"/>
          </p:cNvPr>
          <p:cNvPicPr/>
          <p:nvPr/>
        </p:nvPicPr>
        <p:blipFill>
          <a:blip r:embed="rId3"/>
          <a:srcRect l="16326" t="23437" r="27041" b="28125"/>
          <a:stretch>
            <a:fillRect/>
          </a:stretch>
        </p:blipFill>
        <p:spPr bwMode="auto">
          <a:xfrm flipH="1">
            <a:off x="4643438" y="3071810"/>
            <a:ext cx="3857652" cy="3500438"/>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Рисунок 7" descr="http://www.webartplus.narod.ru/sevdvin/dvin15.jpg"/>
          <p:cNvPicPr/>
          <p:nvPr/>
        </p:nvPicPr>
        <p:blipFill>
          <a:blip r:embed="rId4"/>
          <a:srcRect l="36179" t="8963" r="29269" b="79527"/>
          <a:stretch>
            <a:fillRect/>
          </a:stretch>
        </p:blipFill>
        <p:spPr bwMode="auto">
          <a:xfrm>
            <a:off x="1214414" y="2857496"/>
            <a:ext cx="3857652" cy="3429024"/>
          </a:xfrm>
          <a:prstGeom prst="ellipse">
            <a:avLst/>
          </a:prstGeom>
          <a:ln w="190500" cap="rnd">
            <a:solidFill>
              <a:schemeClr val="accent3">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p:txBody>
      </p:sp>
      <p:sp>
        <p:nvSpPr>
          <p:cNvPr id="4" name="TextBox 3"/>
          <p:cNvSpPr txBox="1"/>
          <p:nvPr/>
        </p:nvSpPr>
        <p:spPr>
          <a:xfrm>
            <a:off x="857224" y="714356"/>
            <a:ext cx="7786742" cy="369332"/>
          </a:xfrm>
          <a:prstGeom prst="rect">
            <a:avLst/>
          </a:prstGeom>
          <a:noFill/>
        </p:spPr>
        <p:txBody>
          <a:bodyPr wrap="square" rtlCol="0">
            <a:spAutoFit/>
          </a:bodyPr>
          <a:lstStyle/>
          <a:p>
            <a:r>
              <a:rPr lang="ru-RU" dirty="0" smtClean="0"/>
              <a:t> </a:t>
            </a:r>
            <a:endParaRPr lang="ru-RU" dirty="0"/>
          </a:p>
        </p:txBody>
      </p:sp>
      <p:graphicFrame>
        <p:nvGraphicFramePr>
          <p:cNvPr id="17" name="Таблица 16"/>
          <p:cNvGraphicFramePr>
            <a:graphicFrameLocks noGrp="1"/>
          </p:cNvGraphicFramePr>
          <p:nvPr/>
        </p:nvGraphicFramePr>
        <p:xfrm>
          <a:off x="1524000" y="3323844"/>
          <a:ext cx="6096000" cy="210312"/>
        </p:xfrm>
        <a:graphic>
          <a:graphicData uri="http://schemas.openxmlformats.org/drawingml/2006/table">
            <a:tbl>
              <a:tblPr/>
              <a:tblGrid>
                <a:gridCol w="6096000"/>
              </a:tblGrid>
              <a:tr h="0">
                <a:tc>
                  <a:txBody>
                    <a:bodyPr/>
                    <a:lstStyle/>
                    <a:p>
                      <a:pPr algn="r">
                        <a:lnSpc>
                          <a:spcPct val="115000"/>
                        </a:lnSpc>
                        <a:spcAft>
                          <a:spcPts val="0"/>
                        </a:spcAft>
                      </a:pPr>
                      <a:endParaRPr lang="ru-RU" sz="1200" dirty="0">
                        <a:latin typeface="Times New Roman"/>
                        <a:ea typeface="Times New Roman"/>
                        <a:cs typeface="Times New Roman"/>
                      </a:endParaRPr>
                    </a:p>
                  </a:txBody>
                  <a:tcPr marL="0" marR="0" marT="0" marB="0" anchor="ctr">
                    <a:lnL>
                      <a:noFill/>
                    </a:lnL>
                    <a:lnR>
                      <a:noFill/>
                    </a:lnR>
                    <a:lnT>
                      <a:noFill/>
                    </a:lnT>
                    <a:lnB>
                      <a:noFill/>
                    </a:lnB>
                  </a:tcPr>
                </a:tc>
              </a:tr>
            </a:tbl>
          </a:graphicData>
        </a:graphic>
      </p:graphicFrame>
      <p:sp>
        <p:nvSpPr>
          <p:cNvPr id="2059" name="Rectangle 11"/>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19"/>
          <p:cNvSpPr txBox="1"/>
          <p:nvPr/>
        </p:nvSpPr>
        <p:spPr>
          <a:xfrm>
            <a:off x="500034" y="285728"/>
            <a:ext cx="8143964" cy="3139321"/>
          </a:xfrm>
          <a:prstGeom prst="rect">
            <a:avLst/>
          </a:prstGeom>
          <a:noFill/>
        </p:spPr>
        <p:txBody>
          <a:bodyPr wrap="square" rtlCol="0">
            <a:spAutoFit/>
          </a:bodyPr>
          <a:lstStyle/>
          <a:p>
            <a:pPr lvl="0" algn="just" eaLnBrk="0" fontAlgn="base" hangingPunct="0">
              <a:spcBef>
                <a:spcPct val="0"/>
              </a:spcBef>
              <a:spcAft>
                <a:spcPct val="0"/>
              </a:spcAft>
              <a:buFont typeface="Wingdings" pitchFamily="2" charset="2"/>
              <a:buChar char="Ø"/>
            </a:pPr>
            <a:r>
              <a:rPr lang="ru-RU" b="1" dirty="0" smtClean="0">
                <a:solidFill>
                  <a:schemeClr val="tx2">
                    <a:lumMod val="75000"/>
                  </a:schemeClr>
                </a:solidFill>
                <a:latin typeface="Calibri" pitchFamily="34" charset="0"/>
                <a:ea typeface="Times New Roman" pitchFamily="18" charset="0"/>
                <a:cs typeface="Times New Roman" pitchFamily="18" charset="0"/>
              </a:rPr>
              <a:t>Единорог</a:t>
            </a:r>
            <a:r>
              <a:rPr lang="ru-RU" dirty="0" smtClean="0">
                <a:solidFill>
                  <a:schemeClr val="tx2">
                    <a:lumMod val="75000"/>
                  </a:schemeClr>
                </a:solidFill>
                <a:latin typeface="Calibri" pitchFamily="34" charset="0"/>
                <a:ea typeface="Times New Roman" pitchFamily="18" charset="0"/>
                <a:cs typeface="Times New Roman" pitchFamily="18" charset="0"/>
              </a:rPr>
              <a:t> - конь с рогом на лбу - также встречается в северных росписях. Как правило, он изображается стоящим на задних ногах.</a:t>
            </a:r>
          </a:p>
          <a:p>
            <a:pPr lvl="0" algn="just" eaLnBrk="0" fontAlgn="base" hangingPunct="0">
              <a:spcBef>
                <a:spcPct val="0"/>
              </a:spcBef>
              <a:spcAft>
                <a:spcPct val="0"/>
              </a:spcAft>
              <a:buFont typeface="Wingdings" pitchFamily="2" charset="2"/>
              <a:buChar char="Ø"/>
            </a:pPr>
            <a:r>
              <a:rPr lang="ru-RU" dirty="0" smtClean="0">
                <a:solidFill>
                  <a:schemeClr val="tx2">
                    <a:lumMod val="75000"/>
                  </a:schemeClr>
                </a:solidFill>
                <a:latin typeface="Calibri" pitchFamily="34" charset="0"/>
                <a:ea typeface="Times New Roman" pitchFamily="18" charset="0"/>
                <a:cs typeface="Times New Roman" pitchFamily="18" charset="0"/>
              </a:rPr>
              <a:t> Единорог (он же </a:t>
            </a:r>
            <a:r>
              <a:rPr lang="ru-RU" dirty="0" err="1" smtClean="0">
                <a:solidFill>
                  <a:schemeClr val="tx2">
                    <a:lumMod val="75000"/>
                  </a:schemeClr>
                </a:solidFill>
                <a:latin typeface="Calibri" pitchFamily="34" charset="0"/>
                <a:ea typeface="Times New Roman" pitchFamily="18" charset="0"/>
                <a:cs typeface="Times New Roman" pitchFamily="18" charset="0"/>
              </a:rPr>
              <a:t>индрик</a:t>
            </a:r>
            <a:r>
              <a:rPr lang="ru-RU" dirty="0" smtClean="0">
                <a:solidFill>
                  <a:schemeClr val="tx2">
                    <a:lumMod val="75000"/>
                  </a:schemeClr>
                </a:solidFill>
                <a:latin typeface="Calibri" pitchFamily="34" charset="0"/>
                <a:ea typeface="Times New Roman" pitchFamily="18" charset="0"/>
                <a:cs typeface="Times New Roman" pitchFamily="18" charset="0"/>
              </a:rPr>
              <a:t> или </a:t>
            </a:r>
            <a:r>
              <a:rPr lang="ru-RU" dirty="0" err="1" smtClean="0">
                <a:solidFill>
                  <a:schemeClr val="tx2">
                    <a:lumMod val="75000"/>
                  </a:schemeClr>
                </a:solidFill>
                <a:latin typeface="Calibri" pitchFamily="34" charset="0"/>
                <a:ea typeface="Times New Roman" pitchFamily="18" charset="0"/>
                <a:cs typeface="Times New Roman" pitchFamily="18" charset="0"/>
              </a:rPr>
              <a:t>инрог</a:t>
            </a:r>
            <a:r>
              <a:rPr lang="ru-RU" dirty="0" smtClean="0">
                <a:solidFill>
                  <a:schemeClr val="tx2">
                    <a:lumMod val="75000"/>
                  </a:schemeClr>
                </a:solidFill>
                <a:latin typeface="Calibri" pitchFamily="34" charset="0"/>
                <a:ea typeface="Times New Roman" pitchFamily="18" charset="0"/>
                <a:cs typeface="Times New Roman" pitchFamily="18" charset="0"/>
              </a:rPr>
              <a:t>) - мифическое животное, образ которого, может быть, возник под воздействием восточных культур. Носорог и конь соединились в образ одного зверя - единорога, причем, по преданию, он был наделен особой силой, способной поражать злых людей и еретиков. </a:t>
            </a:r>
          </a:p>
          <a:p>
            <a:pPr lvl="0" algn="just" eaLnBrk="0" fontAlgn="base" hangingPunct="0">
              <a:spcBef>
                <a:spcPct val="0"/>
              </a:spcBef>
              <a:spcAft>
                <a:spcPct val="0"/>
              </a:spcAft>
              <a:buFont typeface="Wingdings" pitchFamily="2" charset="2"/>
              <a:buChar char="Ø"/>
            </a:pPr>
            <a:r>
              <a:rPr lang="ru-RU" dirty="0" smtClean="0">
                <a:solidFill>
                  <a:schemeClr val="tx2">
                    <a:lumMod val="75000"/>
                  </a:schemeClr>
                </a:solidFill>
                <a:latin typeface="Calibri" pitchFamily="34" charset="0"/>
                <a:ea typeface="Times New Roman" pitchFamily="18" charset="0"/>
                <a:cs typeface="Times New Roman" pitchFamily="18" charset="0"/>
              </a:rPr>
              <a:t>Чаще всего единорог и лев располагаются на фасаде по сторонам вазона или дерева, иногда в позе схватки, символически воспроизводя борьбу светлых и темных сил, дня и ночи. </a:t>
            </a:r>
          </a:p>
          <a:p>
            <a:pPr lvl="0" algn="just" eaLnBrk="0" fontAlgn="base" hangingPunct="0">
              <a:spcBef>
                <a:spcPct val="0"/>
              </a:spcBef>
              <a:spcAft>
                <a:spcPct val="0"/>
              </a:spcAft>
              <a:buFont typeface="Wingdings" pitchFamily="2" charset="2"/>
              <a:buChar char="Ø"/>
            </a:pPr>
            <a:r>
              <a:rPr lang="ru-RU" dirty="0" smtClean="0">
                <a:solidFill>
                  <a:schemeClr val="tx2">
                    <a:lumMod val="75000"/>
                  </a:schemeClr>
                </a:solidFill>
                <a:latin typeface="Calibri" pitchFamily="34" charset="0"/>
                <a:ea typeface="Times New Roman" pitchFamily="18" charset="0"/>
                <a:cs typeface="Times New Roman" pitchFamily="18" charset="0"/>
              </a:rPr>
              <a:t>Символ Единорога имеет и значительный христианский смысл как образ сына божьего, т.е. Христа, а лев и бык (телец) - атрибуты евангелистов. </a:t>
            </a:r>
            <a:endParaRPr lang="ru-RU" dirty="0" smtClean="0">
              <a:solidFill>
                <a:schemeClr val="tx2">
                  <a:lumMod val="75000"/>
                </a:schemeClr>
              </a:solidFill>
              <a:latin typeface="Arial" pitchFamily="34" charset="0"/>
              <a:cs typeface="Arial" pitchFamily="34" charset="0"/>
            </a:endParaRPr>
          </a:p>
        </p:txBody>
      </p:sp>
      <p:pic>
        <p:nvPicPr>
          <p:cNvPr id="21" name="Рисунок 20" descr="http://www.webartplus.narod.ru/sevdvin/dvin14.jpg"/>
          <p:cNvPicPr/>
          <p:nvPr/>
        </p:nvPicPr>
        <p:blipFill>
          <a:blip r:embed="rId2"/>
          <a:srcRect l="15206" t="27223" r="45858" b="48019"/>
          <a:stretch>
            <a:fillRect/>
          </a:stretch>
        </p:blipFill>
        <p:spPr bwMode="auto">
          <a:xfrm>
            <a:off x="428596" y="3429000"/>
            <a:ext cx="3143272" cy="3143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2" name="Рисунок 21" descr="http://www.webartplus.narod.ru/sevdvin/dvin13.jpg"/>
          <p:cNvPicPr/>
          <p:nvPr/>
        </p:nvPicPr>
        <p:blipFill>
          <a:blip r:embed="rId3"/>
          <a:srcRect t="2517" r="6022" b="64765"/>
          <a:stretch>
            <a:fillRect/>
          </a:stretch>
        </p:blipFill>
        <p:spPr bwMode="auto">
          <a:xfrm rot="562688">
            <a:off x="3579231" y="3689420"/>
            <a:ext cx="5135762" cy="22652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ru-RU" dirty="0" smtClean="0">
              <a:solidFill>
                <a:schemeClr val="tx1"/>
              </a:solidFill>
              <a:latin typeface="Calibri" pitchFamily="34" charset="0"/>
              <a:ea typeface="Times New Roman" pitchFamily="18" charset="0"/>
              <a:cs typeface="Times New Roman" pitchFamily="18" charset="0"/>
            </a:endParaRPr>
          </a:p>
        </p:txBody>
      </p:sp>
      <p:sp>
        <p:nvSpPr>
          <p:cNvPr id="12" name="TextBox 11"/>
          <p:cNvSpPr txBox="1"/>
          <p:nvPr/>
        </p:nvSpPr>
        <p:spPr>
          <a:xfrm>
            <a:off x="428596" y="214290"/>
            <a:ext cx="8072494" cy="1754326"/>
          </a:xfrm>
          <a:prstGeom prst="rect">
            <a:avLst/>
          </a:prstGeom>
          <a:noFill/>
        </p:spPr>
        <p:txBody>
          <a:bodyPr wrap="square" rtlCol="0">
            <a:spAutoFit/>
          </a:bodyPr>
          <a:lstStyle/>
          <a:p>
            <a:pPr lvl="0" algn="just" fontAlgn="base">
              <a:spcBef>
                <a:spcPct val="0"/>
              </a:spcBef>
              <a:spcAft>
                <a:spcPct val="0"/>
              </a:spcAft>
              <a:buFont typeface="Wingdings" pitchFamily="2" charset="2"/>
              <a:buChar char="Ø"/>
            </a:pPr>
            <a:r>
              <a:rPr lang="ru-RU" b="1" dirty="0" smtClean="0">
                <a:solidFill>
                  <a:schemeClr val="tx2">
                    <a:lumMod val="75000"/>
                  </a:schemeClr>
                </a:solidFill>
                <a:latin typeface="Calibri" pitchFamily="34" charset="0"/>
                <a:ea typeface="Times New Roman" pitchFamily="18" charset="0"/>
                <a:cs typeface="Times New Roman" pitchFamily="18" charset="0"/>
              </a:rPr>
              <a:t>Образ льва (барса)</a:t>
            </a:r>
            <a:r>
              <a:rPr lang="ru-RU" dirty="0" smtClean="0">
                <a:solidFill>
                  <a:schemeClr val="tx2">
                    <a:lumMod val="75000"/>
                  </a:schemeClr>
                </a:solidFill>
                <a:latin typeface="Calibri" pitchFamily="34" charset="0"/>
                <a:ea typeface="Times New Roman" pitchFamily="18" charset="0"/>
                <a:cs typeface="Times New Roman" pitchFamily="18" charset="0"/>
              </a:rPr>
              <a:t> широко использовался в народных росписях.</a:t>
            </a:r>
            <a:endParaRPr lang="ru-RU" dirty="0" smtClean="0">
              <a:solidFill>
                <a:schemeClr val="tx2">
                  <a:lumMod val="75000"/>
                </a:schemeClr>
              </a:solidFill>
              <a:latin typeface="Arial" pitchFamily="34" charset="0"/>
              <a:cs typeface="Arial" pitchFamily="34" charset="0"/>
            </a:endParaRPr>
          </a:p>
          <a:p>
            <a:pPr lvl="0" algn="just" eaLnBrk="0" fontAlgn="base" hangingPunct="0">
              <a:spcBef>
                <a:spcPct val="0"/>
              </a:spcBef>
              <a:spcAft>
                <a:spcPct val="0"/>
              </a:spcAft>
              <a:buFont typeface="Wingdings" pitchFamily="2" charset="2"/>
              <a:buChar char="Ø"/>
            </a:pPr>
            <a:r>
              <a:rPr lang="ru-RU" dirty="0" smtClean="0">
                <a:solidFill>
                  <a:schemeClr val="tx2">
                    <a:lumMod val="75000"/>
                  </a:schemeClr>
                </a:solidFill>
                <a:latin typeface="Calibri" pitchFamily="34" charset="0"/>
                <a:ea typeface="Times New Roman" pitchFamily="18" charset="0"/>
                <a:cs typeface="Times New Roman" pitchFamily="18" charset="0"/>
              </a:rPr>
              <a:t>Лев и барс отличаются, главным образом, наличием или отсутствием гривы. Образ льва, как символ власти и мощи, перекочевал в Россию с Востока. </a:t>
            </a:r>
          </a:p>
          <a:p>
            <a:pPr lvl="0" algn="just" eaLnBrk="0" fontAlgn="base" hangingPunct="0">
              <a:spcBef>
                <a:spcPct val="0"/>
              </a:spcBef>
              <a:spcAft>
                <a:spcPct val="0"/>
              </a:spcAft>
              <a:buFont typeface="Wingdings" pitchFamily="2" charset="2"/>
              <a:buChar char="Ø"/>
            </a:pPr>
            <a:r>
              <a:rPr lang="ru-RU" dirty="0" smtClean="0">
                <a:solidFill>
                  <a:schemeClr val="tx2">
                    <a:lumMod val="75000"/>
                  </a:schemeClr>
                </a:solidFill>
                <a:latin typeface="Calibri" pitchFamily="34" charset="0"/>
                <a:ea typeface="Times New Roman" pitchFamily="18" charset="0"/>
                <a:cs typeface="Times New Roman" pitchFamily="18" charset="0"/>
              </a:rPr>
              <a:t>Часто в народных русских росписях лев более похож на собаку, чем на хищного зверя. Изображались они стоящими или лежащими в геральдической композиции по сторонам "древа" или цветов в вазоне с грозно поднятой лапой. </a:t>
            </a:r>
          </a:p>
        </p:txBody>
      </p:sp>
      <p:pic>
        <p:nvPicPr>
          <p:cNvPr id="13" name="Рисунок 12" descr="http://www.webartplus.narod.ru/sevdvin/dvin14.jpg"/>
          <p:cNvPicPr/>
          <p:nvPr/>
        </p:nvPicPr>
        <p:blipFill>
          <a:blip r:embed="rId2"/>
          <a:srcRect l="54142" t="28911" r="8692" b="45768"/>
          <a:stretch>
            <a:fillRect/>
          </a:stretch>
        </p:blipFill>
        <p:spPr bwMode="auto">
          <a:xfrm>
            <a:off x="1428728" y="2000240"/>
            <a:ext cx="3000396" cy="3214710"/>
          </a:xfrm>
          <a:prstGeom prst="rect">
            <a:avLst/>
          </a:prstGeom>
          <a:noFill/>
          <a:ln w="9525">
            <a:noFill/>
            <a:miter lim="800000"/>
            <a:headEnd/>
            <a:tailEnd/>
          </a:ln>
        </p:spPr>
      </p:pic>
      <p:pic>
        <p:nvPicPr>
          <p:cNvPr id="14" name="Рисунок 13" descr="http://img1.liveinternet.ru/images/foto/c/1/apps/4/587/4587543_366142.jpg">
            <a:hlinkClick r:id="rId3" tgtFrame="&quot;top&quot;"/>
          </p:cNvPr>
          <p:cNvPicPr/>
          <p:nvPr/>
        </p:nvPicPr>
        <p:blipFill>
          <a:blip r:embed="rId4"/>
          <a:srcRect l="39407" t="67188" r="11864" b="14062"/>
          <a:stretch>
            <a:fillRect/>
          </a:stretch>
        </p:blipFill>
        <p:spPr bwMode="auto">
          <a:xfrm>
            <a:off x="3857620" y="3500438"/>
            <a:ext cx="4357718" cy="292893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28596" y="285728"/>
            <a:ext cx="8429684" cy="3970318"/>
          </a:xfrm>
          <a:prstGeom prst="rect">
            <a:avLst/>
          </a:prstGeom>
          <a:noFill/>
        </p:spPr>
        <p:txBody>
          <a:bodyPr wrap="square" rtlCol="0">
            <a:spAutoFit/>
          </a:bodyPr>
          <a:lstStyle/>
          <a:p>
            <a:r>
              <a:rPr lang="ru-RU" dirty="0" smtClean="0">
                <a:solidFill>
                  <a:schemeClr val="tx2">
                    <a:lumMod val="75000"/>
                  </a:schemeClr>
                </a:solidFill>
              </a:rPr>
              <a:t>                                                                </a:t>
            </a:r>
            <a:r>
              <a:rPr lang="ru-RU" b="1" dirty="0" smtClean="0">
                <a:solidFill>
                  <a:schemeClr val="tx2">
                    <a:lumMod val="75000"/>
                  </a:schemeClr>
                </a:solidFill>
              </a:rPr>
              <a:t>Бытовые сцены.</a:t>
            </a:r>
          </a:p>
          <a:p>
            <a:pPr algn="just">
              <a:buFont typeface="Wingdings" pitchFamily="2" charset="2"/>
              <a:buChar char="Ø"/>
            </a:pPr>
            <a:r>
              <a:rPr lang="ru-RU" dirty="0" smtClean="0">
                <a:solidFill>
                  <a:schemeClr val="tx2">
                    <a:lumMod val="75000"/>
                  </a:schemeClr>
                </a:solidFill>
              </a:rPr>
              <a:t>В росписях широко распространены бытовые сцены, например</a:t>
            </a:r>
            <a:r>
              <a:rPr lang="ru-RU" b="1" dirty="0" smtClean="0">
                <a:solidFill>
                  <a:schemeClr val="tx2">
                    <a:lumMod val="75000"/>
                  </a:schemeClr>
                </a:solidFill>
              </a:rPr>
              <a:t>, сцены охоты</a:t>
            </a:r>
            <a:r>
              <a:rPr lang="ru-RU" dirty="0" smtClean="0">
                <a:solidFill>
                  <a:schemeClr val="tx2">
                    <a:lumMod val="75000"/>
                  </a:schemeClr>
                </a:solidFill>
              </a:rPr>
              <a:t>. </a:t>
            </a:r>
          </a:p>
          <a:p>
            <a:pPr algn="just"/>
            <a:r>
              <a:rPr lang="ru-RU" dirty="0" smtClean="0">
                <a:solidFill>
                  <a:schemeClr val="tx2">
                    <a:lumMod val="75000"/>
                  </a:schemeClr>
                </a:solidFill>
              </a:rPr>
              <a:t>Эти изображения также имеют определенный символический смысл: фигура охотника - это жених, птица на дереве - это невеста, а вся сцена означает, что жених охотится за невестой. </a:t>
            </a:r>
          </a:p>
          <a:p>
            <a:pPr algn="just">
              <a:buFont typeface="Wingdings" pitchFamily="2" charset="2"/>
              <a:buChar char="Ø"/>
            </a:pPr>
            <a:r>
              <a:rPr lang="ru-RU" dirty="0" smtClean="0">
                <a:solidFill>
                  <a:schemeClr val="tx2">
                    <a:lumMod val="75000"/>
                  </a:schemeClr>
                </a:solidFill>
              </a:rPr>
              <a:t>На прялках иногда помещали и охотника с птицей в руках - сцену, символизирующую благополучный результат охоты. </a:t>
            </a:r>
          </a:p>
          <a:p>
            <a:pPr algn="just"/>
            <a:r>
              <a:rPr lang="ru-RU" dirty="0" smtClean="0">
                <a:solidFill>
                  <a:schemeClr val="tx2">
                    <a:lumMod val="75000"/>
                  </a:schemeClr>
                </a:solidFill>
              </a:rPr>
              <a:t>Эти предположения подтверждаются данными фольклорных исследований: в причитаниях невесты перед свадьбой звучали слова ее прощания с "девичьей волей"; она сравнивается с птицей, а жених упоминается в роли охотника. </a:t>
            </a:r>
          </a:p>
          <a:p>
            <a:pPr algn="just">
              <a:buFont typeface="Wingdings" pitchFamily="2" charset="2"/>
              <a:buChar char="Ø"/>
            </a:pPr>
            <a:r>
              <a:rPr lang="ru-RU" dirty="0" smtClean="0">
                <a:solidFill>
                  <a:schemeClr val="tx2">
                    <a:lumMod val="75000"/>
                  </a:schemeClr>
                </a:solidFill>
              </a:rPr>
              <a:t>Кроме свадебного катанья (обычно в сочетании с ним) здесь можно встретить сцены крестьянского труда - прядение, тканье, кормление птиц, полевые работы, выгон, убой скота, труд в лесу, в кузнице и сцены отдыха, </a:t>
            </a:r>
            <a:r>
              <a:rPr lang="ru-RU" dirty="0" err="1" smtClean="0">
                <a:solidFill>
                  <a:schemeClr val="tx2">
                    <a:lumMod val="75000"/>
                  </a:schemeClr>
                </a:solidFill>
              </a:rPr>
              <a:t>винопития</a:t>
            </a:r>
            <a:r>
              <a:rPr lang="ru-RU" dirty="0" smtClean="0">
                <a:solidFill>
                  <a:schemeClr val="tx2">
                    <a:lumMod val="75000"/>
                  </a:schemeClr>
                </a:solidFill>
              </a:rPr>
              <a:t> и чаепития. </a:t>
            </a:r>
            <a:endParaRPr lang="ru-RU" dirty="0"/>
          </a:p>
        </p:txBody>
      </p:sp>
      <p:pic>
        <p:nvPicPr>
          <p:cNvPr id="6" name="Рисунок 5" descr="Бурак.&#10;&#10;&#10;&#10;Пермогорская роспись. 1811 г.">
            <a:hlinkClick r:id="rId2"/>
          </p:cNvPr>
          <p:cNvPicPr/>
          <p:nvPr/>
        </p:nvPicPr>
        <p:blipFill>
          <a:blip r:embed="rId3"/>
          <a:srcRect l="11905" t="35000" r="20634" b="27500"/>
          <a:stretch>
            <a:fillRect/>
          </a:stretch>
        </p:blipFill>
        <p:spPr bwMode="auto">
          <a:xfrm>
            <a:off x="928662" y="4214818"/>
            <a:ext cx="2643206" cy="23574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http://www.webartplus.narod.ru/sevdvin/dvin15.jpg"/>
          <p:cNvPicPr/>
          <p:nvPr/>
        </p:nvPicPr>
        <p:blipFill>
          <a:blip r:embed="rId4"/>
          <a:srcRect l="27887" t="38990" r="26505" b="50501"/>
          <a:stretch>
            <a:fillRect/>
          </a:stretch>
        </p:blipFill>
        <p:spPr bwMode="auto">
          <a:xfrm>
            <a:off x="4071934" y="4000504"/>
            <a:ext cx="4429156" cy="26432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1428728" y="0"/>
            <a:ext cx="7500990" cy="7294305"/>
          </a:xfrm>
          <a:prstGeom prst="rect">
            <a:avLst/>
          </a:prstGeom>
          <a:noFill/>
        </p:spPr>
        <p:txBody>
          <a:bodyPr wrap="square" rtlCol="0">
            <a:spAutoFit/>
          </a:bodyPr>
          <a:lstStyle/>
          <a:p>
            <a:pPr algn="just">
              <a:buFont typeface="Wingdings" pitchFamily="2" charset="2"/>
              <a:buChar char="Ø"/>
            </a:pPr>
            <a:r>
              <a:rPr lang="ru-RU" dirty="0" smtClean="0">
                <a:solidFill>
                  <a:schemeClr val="tx2">
                    <a:lumMod val="75000"/>
                  </a:schemeClr>
                </a:solidFill>
              </a:rPr>
              <a:t>«Орнаменты всех … народов идут из глубокой древности… Орнамент никогда не заключал ни единой праздной линии. Каждая черточка тут имеет свое значение, является словом, фразой, выражением известных понятий, представлений… Это связная речь, последовательная мелодия,.. не назначенная для одних только глаз, а также для ума и чувств». </a:t>
            </a:r>
          </a:p>
          <a:p>
            <a:pPr algn="just">
              <a:buFont typeface="Wingdings" pitchFamily="2" charset="2"/>
              <a:buChar char="Ø"/>
            </a:pPr>
            <a:endParaRPr lang="ru-RU" dirty="0" smtClean="0">
              <a:solidFill>
                <a:schemeClr val="accent1">
                  <a:lumMod val="50000"/>
                </a:schemeClr>
              </a:solidFill>
            </a:endParaRPr>
          </a:p>
          <a:p>
            <a:pPr algn="just">
              <a:buFont typeface="Wingdings" pitchFamily="2" charset="2"/>
              <a:buChar char="Ø"/>
            </a:pPr>
            <a:r>
              <a:rPr lang="ru-RU" dirty="0" smtClean="0">
                <a:solidFill>
                  <a:schemeClr val="accent1">
                    <a:lumMod val="50000"/>
                  </a:schemeClr>
                </a:solidFill>
              </a:rPr>
              <a:t>Художественный, образный язык орнамента многообразен. Изначально орнамент </a:t>
            </a:r>
            <a:r>
              <a:rPr lang="ru-RU" dirty="0" smtClean="0">
                <a:solidFill>
                  <a:schemeClr val="tx2">
                    <a:lumMod val="75000"/>
                  </a:schemeClr>
                </a:solidFill>
              </a:rPr>
              <a:t>являлся выражением народного мировоззрения. Состав узоров, их композиция, расцветка различались в зависимости от того, кому предназначались предметы – мужчине, женщине или ребенку. Для понимания языка орнамента большое значение имеет терминология узоров. Ее изучению этнографы уделяют особое внимание. </a:t>
            </a:r>
          </a:p>
          <a:p>
            <a:pPr algn="just">
              <a:buFont typeface="Wingdings" pitchFamily="2" charset="2"/>
              <a:buChar char="Ø"/>
            </a:pPr>
            <a:endParaRPr lang="ru-RU" dirty="0" smtClean="0">
              <a:solidFill>
                <a:schemeClr val="tx2">
                  <a:lumMod val="75000"/>
                </a:schemeClr>
              </a:solidFill>
            </a:endParaRPr>
          </a:p>
          <a:p>
            <a:pPr algn="just">
              <a:buFont typeface="Wingdings" pitchFamily="2" charset="2"/>
              <a:buChar char="Ø"/>
            </a:pPr>
            <a:r>
              <a:rPr lang="ru-RU" dirty="0" smtClean="0">
                <a:solidFill>
                  <a:schemeClr val="tx2">
                    <a:lumMod val="75000"/>
                  </a:schemeClr>
                </a:solidFill>
              </a:rPr>
              <a:t>Анализируя композиционное построение декора традиционных северных прялок, можно отметить наличие практически всех наиболее значимых мировых символов, которые в той или иной степени присутствуют в оформлении северных прялок</a:t>
            </a:r>
          </a:p>
          <a:p>
            <a:pPr algn="just"/>
            <a:endParaRPr lang="ru-RU" dirty="0" smtClean="0">
              <a:solidFill>
                <a:schemeClr val="tx2">
                  <a:lumMod val="75000"/>
                </a:schemeClr>
              </a:solidFill>
            </a:endParaRPr>
          </a:p>
          <a:p>
            <a:pPr algn="just">
              <a:buFont typeface="Wingdings" pitchFamily="2" charset="2"/>
              <a:buChar char="Ø"/>
            </a:pPr>
            <a:r>
              <a:rPr lang="ru-RU" dirty="0" smtClean="0">
                <a:solidFill>
                  <a:schemeClr val="tx2">
                    <a:lumMod val="75000"/>
                  </a:schemeClr>
                </a:solidFill>
              </a:rPr>
              <a:t>Мотивы-символы долгое время находили активное применение в декоре северных прялок, в начале ХХ века трансформировались и превратились в чисто декоративный элемент, который иногда полностью утрачивает </a:t>
            </a:r>
            <a:r>
              <a:rPr lang="ru-RU" dirty="0" err="1" smtClean="0">
                <a:solidFill>
                  <a:schemeClr val="tx2">
                    <a:lumMod val="75000"/>
                  </a:schemeClr>
                </a:solidFill>
              </a:rPr>
              <a:t>своѐ </a:t>
            </a:r>
            <a:r>
              <a:rPr lang="ru-RU" dirty="0" smtClean="0">
                <a:solidFill>
                  <a:schemeClr val="tx2">
                    <a:lumMod val="75000"/>
                  </a:schemeClr>
                </a:solidFill>
              </a:rPr>
              <a:t>символическое значение. </a:t>
            </a:r>
          </a:p>
          <a:p>
            <a:pPr algn="just"/>
            <a:endParaRPr lang="ru-RU" dirty="0" smtClean="0">
              <a:solidFill>
                <a:schemeClr val="accent1">
                  <a:lumMod val="50000"/>
                </a:schemeClr>
              </a:solidFill>
            </a:endParaRPr>
          </a:p>
          <a:p>
            <a:pPr algn="just"/>
            <a:endParaRPr lang="ru-RU" dirty="0" smtClean="0">
              <a:solidFill>
                <a:schemeClr val="accent1">
                  <a:lumMod val="50000"/>
                </a:schemeClr>
              </a:solidFill>
            </a:endParaRPr>
          </a:p>
          <a:p>
            <a:pPr algn="just"/>
            <a:r>
              <a:rPr lang="ru-RU" dirty="0" smtClean="0">
                <a:solidFill>
                  <a:schemeClr val="accent1">
                    <a:lumMod val="50000"/>
                  </a:schemeClr>
                </a:solidFill>
              </a:rPr>
              <a:t>. </a:t>
            </a:r>
            <a:endParaRPr lang="ru-RU" dirty="0">
              <a:solidFill>
                <a:schemeClr val="accent1">
                  <a:lumMod val="50000"/>
                </a:schemeClr>
              </a:solidFill>
            </a:endParaRPr>
          </a:p>
        </p:txBody>
      </p:sp>
      <p:pic>
        <p:nvPicPr>
          <p:cNvPr id="4" name="Picture 4" descr="двина1"/>
          <p:cNvPicPr>
            <a:picLocks noChangeAspect="1" noChangeArrowheads="1"/>
          </p:cNvPicPr>
          <p:nvPr/>
        </p:nvPicPr>
        <p:blipFill>
          <a:blip r:embed="rId2"/>
          <a:srcRect l="6758" t="10345" r="17709" b="78644"/>
          <a:stretch>
            <a:fillRect/>
          </a:stretch>
        </p:blipFill>
        <p:spPr bwMode="auto">
          <a:xfrm rot="5400000">
            <a:off x="-2219672" y="2630628"/>
            <a:ext cx="5857916" cy="1310991"/>
          </a:xfrm>
          <a:prstGeom prst="flowChartTerminator">
            <a:avLst/>
          </a:prstGeom>
          <a:noFill/>
          <a:ln w="9525">
            <a:solidFill>
              <a:schemeClr val="accent2">
                <a:lumMod val="50000"/>
              </a:schemeClr>
            </a:solid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ru-RU" dirty="0"/>
          </a:p>
        </p:txBody>
      </p:sp>
      <p:sp>
        <p:nvSpPr>
          <p:cNvPr id="6" name="7-конечная звезда 5"/>
          <p:cNvSpPr/>
          <p:nvPr/>
        </p:nvSpPr>
        <p:spPr>
          <a:xfrm>
            <a:off x="2214546" y="1285860"/>
            <a:ext cx="914400" cy="91440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7-конечная звезда 8"/>
          <p:cNvSpPr/>
          <p:nvPr/>
        </p:nvSpPr>
        <p:spPr>
          <a:xfrm>
            <a:off x="4071934" y="1643050"/>
            <a:ext cx="914400" cy="914400"/>
          </a:xfrm>
          <a:prstGeom prst="star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7-конечная звезда 9"/>
          <p:cNvSpPr/>
          <p:nvPr/>
        </p:nvSpPr>
        <p:spPr>
          <a:xfrm>
            <a:off x="5643570" y="1357298"/>
            <a:ext cx="914400" cy="914400"/>
          </a:xfrm>
          <a:prstGeom prst="star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7-конечная звезда 10"/>
          <p:cNvSpPr/>
          <p:nvPr/>
        </p:nvSpPr>
        <p:spPr>
          <a:xfrm>
            <a:off x="2786050" y="2643182"/>
            <a:ext cx="914400" cy="914400"/>
          </a:xfrm>
          <a:prstGeom prst="star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7-конечная звезда 11"/>
          <p:cNvSpPr/>
          <p:nvPr/>
        </p:nvSpPr>
        <p:spPr>
          <a:xfrm>
            <a:off x="4000496" y="3286124"/>
            <a:ext cx="914400" cy="914400"/>
          </a:xfrm>
          <a:prstGeom prst="star7">
            <a:avLst/>
          </a:prstGeom>
          <a:solidFill>
            <a:schemeClr val="accent3">
              <a:lumMod val="5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descr="http://pics.livejournal.com/smittik/pic/0017e8ht/s640x480">
            <a:hlinkClick r:id="rId2"/>
          </p:cNvPr>
          <p:cNvPicPr/>
          <p:nvPr/>
        </p:nvPicPr>
        <p:blipFill>
          <a:blip r:embed="rId3"/>
          <a:srcRect t="71875"/>
          <a:stretch>
            <a:fillRect/>
          </a:stretch>
        </p:blipFill>
        <p:spPr bwMode="auto">
          <a:xfrm>
            <a:off x="1500166" y="4357694"/>
            <a:ext cx="6429420" cy="1928826"/>
          </a:xfrm>
          <a:prstGeom prst="ellipse">
            <a:avLst/>
          </a:prstGeom>
          <a:noFill/>
          <a:ln w="9525">
            <a:noFill/>
            <a:miter lim="800000"/>
            <a:headEnd/>
            <a:tailEnd/>
          </a:ln>
        </p:spPr>
      </p:pic>
      <p:sp>
        <p:nvSpPr>
          <p:cNvPr id="14" name="7-конечная звезда 13"/>
          <p:cNvSpPr/>
          <p:nvPr/>
        </p:nvSpPr>
        <p:spPr>
          <a:xfrm>
            <a:off x="5214942" y="2643182"/>
            <a:ext cx="914400" cy="914400"/>
          </a:xfrm>
          <a:prstGeom prst="star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785786" y="214290"/>
            <a:ext cx="7358114" cy="984885"/>
          </a:xfrm>
          <a:prstGeom prst="rect">
            <a:avLst/>
          </a:prstGeom>
          <a:noFill/>
        </p:spPr>
        <p:txBody>
          <a:bodyPr wrap="square" rtlCol="0">
            <a:spAutoFit/>
          </a:bodyPr>
          <a:lstStyle/>
          <a:p>
            <a:pPr lvl="0" fontAlgn="base">
              <a:spcBef>
                <a:spcPct val="0"/>
              </a:spcBef>
              <a:spcAft>
                <a:spcPct val="0"/>
              </a:spcAft>
            </a:pPr>
            <a:r>
              <a:rPr lang="ru-RU" b="1" dirty="0" smtClean="0">
                <a:solidFill>
                  <a:schemeClr val="tx2">
                    <a:lumMod val="75000"/>
                  </a:schemeClr>
                </a:solidFill>
                <a:latin typeface="Calibri" pitchFamily="34" charset="0"/>
                <a:ea typeface="Times New Roman" pitchFamily="18" charset="0"/>
                <a:cs typeface="Times New Roman" pitchFamily="18" charset="0"/>
              </a:rPr>
              <a:t>                             </a:t>
            </a:r>
          </a:p>
          <a:p>
            <a:pPr lvl="0" fontAlgn="base">
              <a:spcBef>
                <a:spcPct val="0"/>
              </a:spcBef>
              <a:spcAft>
                <a:spcPct val="0"/>
              </a:spcAft>
            </a:pPr>
            <a:r>
              <a:rPr lang="ru-RU" b="1" dirty="0" smtClean="0">
                <a:solidFill>
                  <a:schemeClr val="tx2">
                    <a:lumMod val="75000"/>
                  </a:schemeClr>
                </a:solidFill>
                <a:latin typeface="Calibri" pitchFamily="34" charset="0"/>
                <a:ea typeface="Times New Roman" pitchFamily="18" charset="0"/>
                <a:cs typeface="Times New Roman" pitchFamily="18" charset="0"/>
              </a:rPr>
              <a:t>                            </a:t>
            </a:r>
            <a:r>
              <a:rPr lang="ru-RU" sz="2000" b="1" dirty="0" smtClean="0">
                <a:solidFill>
                  <a:schemeClr val="tx2">
                    <a:lumMod val="75000"/>
                  </a:schemeClr>
                </a:solidFill>
                <a:latin typeface="Calibri" pitchFamily="34" charset="0"/>
                <a:ea typeface="Times New Roman" pitchFamily="18" charset="0"/>
                <a:cs typeface="Times New Roman" pitchFamily="18" charset="0"/>
              </a:rPr>
              <a:t>цвет - признак, получающий в народной </a:t>
            </a:r>
          </a:p>
          <a:p>
            <a:pPr lvl="0" fontAlgn="base">
              <a:spcBef>
                <a:spcPct val="0"/>
              </a:spcBef>
              <a:spcAft>
                <a:spcPct val="0"/>
              </a:spcAft>
            </a:pPr>
            <a:r>
              <a:rPr lang="ru-RU" sz="2000" b="1" dirty="0" smtClean="0">
                <a:solidFill>
                  <a:schemeClr val="tx2">
                    <a:lumMod val="75000"/>
                  </a:schemeClr>
                </a:solidFill>
                <a:latin typeface="Calibri" pitchFamily="34" charset="0"/>
                <a:ea typeface="Times New Roman" pitchFamily="18" charset="0"/>
                <a:cs typeface="Times New Roman" pitchFamily="18" charset="0"/>
              </a:rPr>
              <a:t>                                 культуре символическую трактовку</a:t>
            </a:r>
            <a:endParaRPr lang="ru-RU" sz="2000" dirty="0"/>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233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361" name="Rectangle 1"/>
          <p:cNvSpPr>
            <a:spLocks noChangeArrowheads="1"/>
          </p:cNvSpPr>
          <p:nvPr/>
        </p:nvSpPr>
        <p:spPr bwMode="auto">
          <a:xfrm>
            <a:off x="1214414" y="0"/>
            <a:ext cx="6215106" cy="707886"/>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цвет - признак, получающий в народной </a:t>
            </a:r>
          </a:p>
          <a:p>
            <a:pPr marL="0" marR="0" lvl="0" indent="0" algn="l" defTabSz="914400" rtl="0" eaLnBrk="1" fontAlgn="base" latinLnBrk="0" hangingPunct="1">
              <a:lnSpc>
                <a:spcPct val="100000"/>
              </a:lnSpc>
              <a:spcBef>
                <a:spcPct val="0"/>
              </a:spcBef>
              <a:spcAft>
                <a:spcPct val="0"/>
              </a:spcAft>
              <a:buClrTx/>
              <a:buSzTx/>
              <a:buFontTx/>
              <a:buNone/>
              <a:tabLst/>
            </a:pPr>
            <a:r>
              <a:rPr lang="ru-RU" sz="2000" b="1" dirty="0">
                <a:solidFill>
                  <a:schemeClr val="tx2">
                    <a:lumMod val="75000"/>
                  </a:schemeClr>
                </a:solidFill>
                <a:latin typeface="Calibri" pitchFamily="34" charset="0"/>
                <a:ea typeface="Times New Roman" pitchFamily="18" charset="0"/>
                <a:cs typeface="Times New Roman" pitchFamily="18" charset="0"/>
              </a:rPr>
              <a:t> </a:t>
            </a:r>
            <a:r>
              <a:rPr lang="ru-RU" sz="2000" b="1" dirty="0" smtClean="0">
                <a:solidFill>
                  <a:schemeClr val="tx2">
                    <a:lumMod val="75000"/>
                  </a:schemeClr>
                </a:solidFill>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культуре символическую трактовку.</a:t>
            </a:r>
            <a:endParaRPr kumimoji="0" lang="ru-RU" sz="2000" b="1"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5" name="TextBox 4"/>
          <p:cNvSpPr txBox="1"/>
          <p:nvPr/>
        </p:nvSpPr>
        <p:spPr>
          <a:xfrm>
            <a:off x="3286116" y="785794"/>
            <a:ext cx="4643470" cy="11172289"/>
          </a:xfrm>
          <a:prstGeom prst="rect">
            <a:avLst/>
          </a:prstGeom>
          <a:noFill/>
        </p:spPr>
        <p:txBody>
          <a:bodyPr wrap="square" rtlCol="0">
            <a:spAutoFit/>
          </a:bodyPr>
          <a:lstStyle/>
          <a:p>
            <a:pPr algn="just">
              <a:buFont typeface="Wingdings" pitchFamily="2" charset="2"/>
              <a:buChar char="Ø"/>
            </a:pPr>
            <a:r>
              <a:rPr lang="ru-RU" b="1" dirty="0">
                <a:solidFill>
                  <a:schemeClr val="tx2">
                    <a:lumMod val="75000"/>
                  </a:schemeClr>
                </a:solidFill>
              </a:rPr>
              <a:t>Белый цвет</a:t>
            </a:r>
            <a:r>
              <a:rPr lang="ru-RU" dirty="0">
                <a:solidFill>
                  <a:schemeClr val="tx2">
                    <a:lumMod val="75000"/>
                  </a:schemeClr>
                </a:solidFill>
              </a:rPr>
              <a:t>, белое - в народной культуре один из основных элементов цветовой </a:t>
            </a:r>
            <a:r>
              <a:rPr lang="ru-RU" dirty="0" smtClean="0">
                <a:solidFill>
                  <a:schemeClr val="tx2">
                    <a:lumMod val="75000"/>
                  </a:schemeClr>
                </a:solidFill>
              </a:rPr>
              <a:t>символики.</a:t>
            </a:r>
          </a:p>
          <a:p>
            <a:pPr algn="just">
              <a:buFont typeface="Wingdings" pitchFamily="2" charset="2"/>
              <a:buChar char="Ø"/>
            </a:pPr>
            <a:r>
              <a:rPr lang="ru-RU" dirty="0" smtClean="0">
                <a:solidFill>
                  <a:srgbClr val="002060"/>
                </a:solidFill>
              </a:rPr>
              <a:t>Белый цвет в орнаменте - белый свет. Если человек "говорил" орнаментальным языком о Возвышенном, он использовал белый цвет. Благодать изначальная, Ясность, Чистота, Возвышенное.</a:t>
            </a:r>
            <a:endParaRPr lang="ru-RU" dirty="0" smtClean="0">
              <a:solidFill>
                <a:schemeClr val="tx2">
                  <a:lumMod val="75000"/>
                </a:schemeClr>
              </a:solidFill>
            </a:endParaRPr>
          </a:p>
          <a:p>
            <a:pPr algn="just">
              <a:buFont typeface="Wingdings" pitchFamily="2" charset="2"/>
              <a:buChar char="Ø"/>
            </a:pPr>
            <a:r>
              <a:rPr lang="ru-RU" dirty="0" smtClean="0">
                <a:solidFill>
                  <a:schemeClr val="tx2">
                    <a:lumMod val="75000"/>
                  </a:schemeClr>
                </a:solidFill>
              </a:rPr>
              <a:t>В </a:t>
            </a:r>
            <a:r>
              <a:rPr lang="ru-RU" dirty="0">
                <a:solidFill>
                  <a:schemeClr val="tx2">
                    <a:lumMod val="75000"/>
                  </a:schemeClr>
                </a:solidFill>
              </a:rPr>
              <a:t>символической сфере корреляция белый/черный (светлый/темный) может входить в эквивалентный ряд с парами </a:t>
            </a:r>
            <a:r>
              <a:rPr lang="ru-RU" dirty="0" smtClean="0">
                <a:solidFill>
                  <a:schemeClr val="tx2">
                    <a:lumMod val="75000"/>
                  </a:schemeClr>
                </a:solidFill>
              </a:rPr>
              <a:t>хороший/</a:t>
            </a:r>
            <a:r>
              <a:rPr lang="ru-RU" dirty="0" err="1" smtClean="0">
                <a:solidFill>
                  <a:schemeClr val="tx2">
                    <a:lumMod val="75000"/>
                  </a:schemeClr>
                </a:solidFill>
              </a:rPr>
              <a:t>плохой,мужской</a:t>
            </a:r>
            <a:r>
              <a:rPr lang="ru-RU" dirty="0" smtClean="0">
                <a:solidFill>
                  <a:schemeClr val="tx2">
                    <a:lumMod val="75000"/>
                  </a:schemeClr>
                </a:solidFill>
              </a:rPr>
              <a:t>/женский</a:t>
            </a:r>
            <a:r>
              <a:rPr lang="ru-RU" dirty="0">
                <a:solidFill>
                  <a:schemeClr val="tx2">
                    <a:lumMod val="75000"/>
                  </a:schemeClr>
                </a:solidFill>
              </a:rPr>
              <a:t>, </a:t>
            </a:r>
            <a:r>
              <a:rPr lang="ru-RU" dirty="0" smtClean="0">
                <a:solidFill>
                  <a:schemeClr val="tx2">
                    <a:lumMod val="75000"/>
                  </a:schemeClr>
                </a:solidFill>
              </a:rPr>
              <a:t>живой/</a:t>
            </a:r>
            <a:r>
              <a:rPr lang="ru-RU" dirty="0" err="1" smtClean="0">
                <a:solidFill>
                  <a:schemeClr val="tx2">
                    <a:lumMod val="75000"/>
                  </a:schemeClr>
                </a:solidFill>
              </a:rPr>
              <a:t>мертвый,отчасти</a:t>
            </a:r>
            <a:r>
              <a:rPr lang="ru-RU" dirty="0" err="1">
                <a:solidFill>
                  <a:schemeClr val="tx2">
                    <a:lumMod val="75000"/>
                  </a:schemeClr>
                </a:solidFill>
              </a:rPr>
              <a:t>-</a:t>
            </a:r>
            <a:r>
              <a:rPr lang="ru-RU" dirty="0" err="1" smtClean="0">
                <a:solidFill>
                  <a:schemeClr val="tx2">
                    <a:lumMod val="75000"/>
                  </a:schemeClr>
                </a:solidFill>
              </a:rPr>
              <a:t>молодой</a:t>
            </a:r>
            <a:r>
              <a:rPr lang="ru-RU" dirty="0" smtClean="0">
                <a:solidFill>
                  <a:schemeClr val="tx2">
                    <a:lumMod val="75000"/>
                  </a:schemeClr>
                </a:solidFill>
              </a:rPr>
              <a:t>/немолодой </a:t>
            </a:r>
            <a:r>
              <a:rPr lang="ru-RU" dirty="0">
                <a:solidFill>
                  <a:schemeClr val="tx2">
                    <a:lumMod val="75000"/>
                  </a:schemeClr>
                </a:solidFill>
              </a:rPr>
              <a:t>(старый) и т.д. </a:t>
            </a:r>
          </a:p>
          <a:p>
            <a:pPr algn="just">
              <a:buFont typeface="Wingdings" pitchFamily="2" charset="2"/>
              <a:buChar char="Ø"/>
            </a:pPr>
            <a:r>
              <a:rPr lang="ru-RU" dirty="0" smtClean="0">
                <a:solidFill>
                  <a:schemeClr val="tx2">
                    <a:lumMod val="75000"/>
                  </a:schemeClr>
                </a:solidFill>
              </a:rPr>
              <a:t>Возможна </a:t>
            </a:r>
            <a:r>
              <a:rPr lang="ru-RU" dirty="0">
                <a:solidFill>
                  <a:schemeClr val="tx2">
                    <a:lumMod val="75000"/>
                  </a:schemeClr>
                </a:solidFill>
              </a:rPr>
              <a:t>корреляция белый/небелый, и тогда белый цвет способен означать </a:t>
            </a:r>
            <a:r>
              <a:rPr lang="ru-RU" dirty="0" err="1">
                <a:solidFill>
                  <a:schemeClr val="tx2">
                    <a:lumMod val="75000"/>
                  </a:schemeClr>
                </a:solidFill>
              </a:rPr>
              <a:t>сакральность</a:t>
            </a:r>
            <a:r>
              <a:rPr lang="ru-RU" dirty="0">
                <a:solidFill>
                  <a:schemeClr val="tx2">
                    <a:lumMod val="75000"/>
                  </a:schemeClr>
                </a:solidFill>
              </a:rPr>
              <a:t>, чистоту, плодородие, свет</a:t>
            </a:r>
            <a:r>
              <a:rPr lang="ru-RU" dirty="0" smtClean="0">
                <a:solidFill>
                  <a:schemeClr val="tx2">
                    <a:lumMod val="75000"/>
                  </a:schemeClr>
                </a:solidFill>
              </a:rPr>
              <a:t>.</a:t>
            </a:r>
            <a:endParaRPr lang="ru-RU" dirty="0">
              <a:solidFill>
                <a:schemeClr val="tx2">
                  <a:lumMod val="75000"/>
                </a:schemeClr>
              </a:solidFill>
            </a:endParaRPr>
          </a:p>
          <a:p>
            <a:pPr algn="just">
              <a:buFont typeface="Wingdings" pitchFamily="2" charset="2"/>
              <a:buChar char="Ø"/>
            </a:pPr>
            <a:r>
              <a:rPr lang="ru-RU" dirty="0" smtClean="0">
                <a:solidFill>
                  <a:schemeClr val="tx2">
                    <a:lumMod val="75000"/>
                  </a:schemeClr>
                </a:solidFill>
              </a:rPr>
              <a:t>Белый цвет фона </a:t>
            </a:r>
            <a:r>
              <a:rPr lang="ru-RU" dirty="0" err="1" smtClean="0">
                <a:solidFill>
                  <a:schemeClr val="tx2">
                    <a:lumMod val="75000"/>
                  </a:schemeClr>
                </a:solidFill>
              </a:rPr>
              <a:t>Пермогорской</a:t>
            </a:r>
            <a:r>
              <a:rPr lang="ru-RU" dirty="0" smtClean="0">
                <a:solidFill>
                  <a:schemeClr val="tx2">
                    <a:lumMod val="75000"/>
                  </a:schemeClr>
                </a:solidFill>
              </a:rPr>
              <a:t> росписи  как чистый лист бумаги, на котором вот- вот начнет воплощаться творческий замысел автора…</a:t>
            </a:r>
          </a:p>
          <a:p>
            <a:pPr algn="just"/>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a:p>
            <a:endParaRPr lang="ru-RU" dirty="0" smtClean="0">
              <a:solidFill>
                <a:schemeClr val="tx2">
                  <a:lumMod val="75000"/>
                </a:schemeClr>
              </a:solidFill>
            </a:endParaRPr>
          </a:p>
          <a:p>
            <a:r>
              <a:rPr lang="ru-RU" dirty="0" smtClean="0">
                <a:solidFill>
                  <a:schemeClr val="tx2">
                    <a:lumMod val="75000"/>
                  </a:schemeClr>
                </a:solidFill>
              </a:rPr>
              <a:t> </a:t>
            </a:r>
            <a:endParaRPr lang="ru-RU" dirty="0">
              <a:solidFill>
                <a:schemeClr val="tx2">
                  <a:lumMod val="75000"/>
                </a:schemeClr>
              </a:solidFill>
            </a:endParaRPr>
          </a:p>
        </p:txBody>
      </p:sp>
      <p:sp>
        <p:nvSpPr>
          <p:cNvPr id="6" name="Облако 5"/>
          <p:cNvSpPr/>
          <p:nvPr/>
        </p:nvSpPr>
        <p:spPr>
          <a:xfrm rot="2796288">
            <a:off x="785786" y="571480"/>
            <a:ext cx="1714512" cy="17859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3" name="Picture 3" descr="C:\Users\Ирина\Documents\lastscan\пермог рос\x_d3201335.jpg"/>
          <p:cNvPicPr>
            <a:picLocks noChangeAspect="1" noChangeArrowheads="1"/>
          </p:cNvPicPr>
          <p:nvPr/>
        </p:nvPicPr>
        <p:blipFill>
          <a:blip r:embed="rId2"/>
          <a:srcRect/>
          <a:stretch>
            <a:fillRect/>
          </a:stretch>
        </p:blipFill>
        <p:spPr bwMode="auto">
          <a:xfrm>
            <a:off x="214282" y="2428868"/>
            <a:ext cx="2946818" cy="3929090"/>
          </a:xfrm>
          <a:prstGeom prst="rect">
            <a:avLst/>
          </a:prstGeom>
          <a:noFill/>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1928794" y="357166"/>
            <a:ext cx="6643734" cy="5703749"/>
          </a:xfrm>
          <a:prstGeom prst="rect">
            <a:avLst/>
          </a:prstGeom>
          <a:noFill/>
        </p:spPr>
        <p:txBody>
          <a:bodyPr wrap="square" rtlCol="0">
            <a:spAutoFit/>
          </a:bodyPr>
          <a:lstStyle/>
          <a:p>
            <a:pPr algn="just">
              <a:buFont typeface="Wingdings" pitchFamily="2" charset="2"/>
              <a:buChar char="Ø"/>
            </a:pPr>
            <a:r>
              <a:rPr lang="ru-RU" dirty="0">
                <a:solidFill>
                  <a:schemeClr val="tx2">
                    <a:lumMod val="75000"/>
                  </a:schemeClr>
                </a:solidFill>
              </a:rPr>
              <a:t>Наиболее конкретной и однозначной символикой обладает </a:t>
            </a:r>
            <a:r>
              <a:rPr lang="ru-RU" b="1" dirty="0">
                <a:solidFill>
                  <a:schemeClr val="tx2">
                    <a:lumMod val="75000"/>
                  </a:schemeClr>
                </a:solidFill>
              </a:rPr>
              <a:t>черный цвет</a:t>
            </a:r>
            <a:r>
              <a:rPr lang="ru-RU" dirty="0">
                <a:solidFill>
                  <a:schemeClr val="tx2">
                    <a:lumMod val="75000"/>
                  </a:schemeClr>
                </a:solidFill>
              </a:rPr>
              <a:t>, который ассоциируется с мраком, землей, смертью, выступает как знак </a:t>
            </a:r>
            <a:r>
              <a:rPr lang="ru-RU" dirty="0" smtClean="0">
                <a:solidFill>
                  <a:schemeClr val="tx2">
                    <a:lumMod val="75000"/>
                  </a:schemeClr>
                </a:solidFill>
              </a:rPr>
              <a:t>траура</a:t>
            </a:r>
          </a:p>
          <a:p>
            <a:pPr algn="just"/>
            <a:endParaRPr lang="ru-RU" dirty="0" smtClean="0">
              <a:solidFill>
                <a:schemeClr val="tx2">
                  <a:lumMod val="75000"/>
                </a:schemeClr>
              </a:solidFill>
            </a:endParaRPr>
          </a:p>
          <a:p>
            <a:pPr algn="just">
              <a:buFont typeface="Wingdings" pitchFamily="2" charset="2"/>
              <a:buChar char="Ø"/>
            </a:pPr>
            <a:r>
              <a:rPr lang="ru-RU" dirty="0" smtClean="0">
                <a:solidFill>
                  <a:schemeClr val="tx2">
                    <a:lumMod val="75000"/>
                  </a:schemeClr>
                </a:solidFill>
              </a:rPr>
              <a:t>Черного </a:t>
            </a:r>
            <a:r>
              <a:rPr lang="ru-RU" dirty="0">
                <a:solidFill>
                  <a:schemeClr val="tx2">
                    <a:lumMod val="75000"/>
                  </a:schemeClr>
                </a:solidFill>
              </a:rPr>
              <a:t>цвета обычно демонологические персонажи (появляются в виде черного животного или предмета): черт, банник, овинник, полевой дух. Распространены мотивы черных животных: коня, курицы, кошки и свиньи. </a:t>
            </a:r>
            <a:endParaRPr lang="ru-RU" dirty="0" smtClean="0">
              <a:solidFill>
                <a:schemeClr val="tx2">
                  <a:lumMod val="75000"/>
                </a:schemeClr>
              </a:solidFill>
            </a:endParaRPr>
          </a:p>
          <a:p>
            <a:pPr algn="just"/>
            <a:endParaRPr lang="ru-RU" dirty="0" smtClean="0">
              <a:solidFill>
                <a:schemeClr val="tx2">
                  <a:lumMod val="75000"/>
                </a:schemeClr>
              </a:solidFill>
            </a:endParaRPr>
          </a:p>
          <a:p>
            <a:pPr algn="just">
              <a:buFont typeface="Wingdings" pitchFamily="2" charset="2"/>
              <a:buChar char="Ø"/>
            </a:pPr>
            <a:r>
              <a:rPr lang="ru-RU" dirty="0" smtClean="0">
                <a:solidFill>
                  <a:schemeClr val="tx2">
                    <a:lumMod val="75000"/>
                  </a:schemeClr>
                </a:solidFill>
              </a:rPr>
              <a:t>В </a:t>
            </a:r>
            <a:r>
              <a:rPr lang="ru-RU" dirty="0" err="1" smtClean="0">
                <a:solidFill>
                  <a:schemeClr val="tx2">
                    <a:lumMod val="75000"/>
                  </a:schemeClr>
                </a:solidFill>
              </a:rPr>
              <a:t>Пермогорской</a:t>
            </a:r>
            <a:r>
              <a:rPr lang="ru-RU" dirty="0" smtClean="0">
                <a:solidFill>
                  <a:schemeClr val="tx2">
                    <a:lumMod val="75000"/>
                  </a:schemeClr>
                </a:solidFill>
              </a:rPr>
              <a:t> росписи  черный цвет используется для контура и оживок, что придает рисунку более четкий характер. рисунка  </a:t>
            </a:r>
          </a:p>
          <a:p>
            <a:pPr algn="just"/>
            <a:endParaRPr lang="ru-RU" dirty="0">
              <a:solidFill>
                <a:schemeClr val="tx2">
                  <a:lumMod val="75000"/>
                </a:schemeClr>
              </a:solidFill>
            </a:endParaRPr>
          </a:p>
          <a:p>
            <a:pPr algn="just"/>
            <a:endParaRPr lang="ru-RU" dirty="0" smtClean="0">
              <a:solidFill>
                <a:schemeClr val="tx2">
                  <a:lumMod val="75000"/>
                </a:schemeClr>
              </a:solidFill>
            </a:endParaRPr>
          </a:p>
          <a:p>
            <a:pPr algn="just"/>
            <a:endParaRPr lang="ru-RU" dirty="0">
              <a:solidFill>
                <a:schemeClr val="tx2">
                  <a:lumMod val="75000"/>
                </a:schemeClr>
              </a:solidFill>
            </a:endParaRPr>
          </a:p>
          <a:p>
            <a:pPr algn="just"/>
            <a:endParaRPr lang="ru-RU" dirty="0" smtClean="0">
              <a:solidFill>
                <a:schemeClr val="tx2">
                  <a:lumMod val="75000"/>
                </a:schemeClr>
              </a:solidFill>
            </a:endParaRPr>
          </a:p>
          <a:p>
            <a:pPr algn="just"/>
            <a:endParaRPr lang="ru-RU" dirty="0">
              <a:solidFill>
                <a:schemeClr val="tx2">
                  <a:lumMod val="75000"/>
                </a:schemeClr>
              </a:solidFill>
            </a:endParaRPr>
          </a:p>
          <a:p>
            <a:pPr algn="just"/>
            <a:endParaRPr lang="ru-RU" dirty="0" smtClean="0">
              <a:solidFill>
                <a:schemeClr val="tx2">
                  <a:lumMod val="75000"/>
                </a:schemeClr>
              </a:solidFill>
            </a:endParaRPr>
          </a:p>
          <a:p>
            <a:pPr algn="just"/>
            <a:endParaRPr lang="ru-RU" dirty="0">
              <a:solidFill>
                <a:schemeClr val="tx2">
                  <a:lumMod val="75000"/>
                </a:schemeClr>
              </a:solidFill>
            </a:endParaRPr>
          </a:p>
          <a:p>
            <a:pPr algn="just"/>
            <a:endParaRPr lang="ru-RU" dirty="0">
              <a:solidFill>
                <a:schemeClr val="tx2">
                  <a:lumMod val="75000"/>
                </a:schemeClr>
              </a:solidFill>
            </a:endParaRPr>
          </a:p>
        </p:txBody>
      </p:sp>
      <p:sp>
        <p:nvSpPr>
          <p:cNvPr id="4" name="Облако 3"/>
          <p:cNvSpPr/>
          <p:nvPr/>
        </p:nvSpPr>
        <p:spPr>
          <a:xfrm>
            <a:off x="357158" y="357166"/>
            <a:ext cx="1643074" cy="1571636"/>
          </a:xfrm>
          <a:prstGeom prst="cloud">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386" name="Picture 2" descr="C:\Users\Ирина\Documents\lastscan\пермог рос\двина15.jpg"/>
          <p:cNvPicPr>
            <a:picLocks noChangeAspect="1" noChangeArrowheads="1"/>
          </p:cNvPicPr>
          <p:nvPr/>
        </p:nvPicPr>
        <p:blipFill>
          <a:blip r:embed="rId2"/>
          <a:srcRect l="47935" t="85786" r="9729" b="2286"/>
          <a:stretch>
            <a:fillRect/>
          </a:stretch>
        </p:blipFill>
        <p:spPr bwMode="auto">
          <a:xfrm>
            <a:off x="1928794" y="4429132"/>
            <a:ext cx="5511145" cy="1562080"/>
          </a:xfrm>
          <a:prstGeom prst="flowChartConnector">
            <a:avLst/>
          </a:prstGeom>
          <a:noFill/>
          <a:ln>
            <a:solidFill>
              <a:schemeClr val="bg1"/>
            </a:solidFill>
          </a:ln>
        </p:spPr>
      </p:pic>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1857356" y="1"/>
            <a:ext cx="6786610" cy="6740307"/>
          </a:xfrm>
          <a:prstGeom prst="rect">
            <a:avLst/>
          </a:prstGeom>
          <a:noFill/>
        </p:spPr>
        <p:txBody>
          <a:bodyPr wrap="square" rtlCol="0">
            <a:spAutoFit/>
          </a:bodyPr>
          <a:lstStyle/>
          <a:p>
            <a:pPr>
              <a:buFont typeface="Wingdings" pitchFamily="2" charset="2"/>
              <a:buChar char="Ø"/>
            </a:pPr>
            <a:r>
              <a:rPr lang="ru-RU" b="1" dirty="0" smtClean="0">
                <a:solidFill>
                  <a:schemeClr val="tx2">
                    <a:lumMod val="75000"/>
                  </a:schemeClr>
                </a:solidFill>
              </a:rPr>
              <a:t>Красный цвет, </a:t>
            </a:r>
            <a:r>
              <a:rPr lang="ru-RU" dirty="0" smtClean="0">
                <a:solidFill>
                  <a:schemeClr val="tx2">
                    <a:lumMod val="75000"/>
                  </a:schemeClr>
                </a:solidFill>
              </a:rPr>
              <a:t>красное - в народной культуре один из основных элементов цветовой символики.</a:t>
            </a:r>
          </a:p>
          <a:p>
            <a:pPr algn="just">
              <a:buFont typeface="Wingdings" pitchFamily="2" charset="2"/>
              <a:buChar char="Ø"/>
            </a:pPr>
            <a:r>
              <a:rPr lang="ru-RU" dirty="0" smtClean="0">
                <a:solidFill>
                  <a:schemeClr val="tx2">
                    <a:lumMod val="75000"/>
                  </a:schemeClr>
                </a:solidFill>
              </a:rPr>
              <a:t>Красный - цвет жизни, солнца, плодородия, здоровья и цвет потустороннего мира, </a:t>
            </a:r>
            <a:r>
              <a:rPr lang="ru-RU" dirty="0" err="1" smtClean="0">
                <a:solidFill>
                  <a:schemeClr val="tx2">
                    <a:lumMod val="75000"/>
                  </a:schemeClr>
                </a:solidFill>
              </a:rPr>
              <a:t>хтонических</a:t>
            </a:r>
            <a:r>
              <a:rPr lang="ru-RU" dirty="0" smtClean="0">
                <a:solidFill>
                  <a:schemeClr val="tx2">
                    <a:lumMod val="75000"/>
                  </a:schemeClr>
                </a:solidFill>
              </a:rPr>
              <a:t> и демонических персонажей.</a:t>
            </a:r>
          </a:p>
          <a:p>
            <a:pPr algn="just">
              <a:buFont typeface="Wingdings" pitchFamily="2" charset="2"/>
              <a:buChar char="Ø"/>
            </a:pPr>
            <a:r>
              <a:rPr lang="ru-RU" dirty="0" smtClean="0"/>
              <a:t> </a:t>
            </a:r>
            <a:r>
              <a:rPr lang="ru-RU" dirty="0" smtClean="0">
                <a:solidFill>
                  <a:schemeClr val="tx2">
                    <a:lumMod val="75000"/>
                  </a:schemeClr>
                </a:solidFill>
              </a:rPr>
              <a:t>Красный цвет наделяется защитными свойствами и используется как оберег. Особо значимы в народных представлениях красная нить, красное полотно, красное яйцо.</a:t>
            </a:r>
            <a:r>
              <a:rPr lang="ru-RU" dirty="0" smtClean="0"/>
              <a:t> </a:t>
            </a:r>
          </a:p>
          <a:p>
            <a:pPr algn="just">
              <a:buFont typeface="Wingdings" pitchFamily="2" charset="2"/>
              <a:buChar char="Ø"/>
            </a:pPr>
            <a:r>
              <a:rPr lang="ru-RU" dirty="0" smtClean="0">
                <a:solidFill>
                  <a:schemeClr val="tx2">
                    <a:lumMod val="75000"/>
                  </a:schemeClr>
                </a:solidFill>
              </a:rPr>
              <a:t>В рамках славянской традиции можно с уверенностью утверждать, что красный цвет является доминантным в семантической структуре ритуала. Маркировка красным цветом - наиболее архаичный и универсальный способ моделирования ритуальных объектов.</a:t>
            </a:r>
            <a:r>
              <a:rPr lang="ru-RU" dirty="0" smtClean="0"/>
              <a:t> </a:t>
            </a:r>
            <a:r>
              <a:rPr lang="ru-RU" dirty="0" smtClean="0">
                <a:solidFill>
                  <a:schemeClr val="tx2">
                    <a:lumMod val="75000"/>
                  </a:schemeClr>
                </a:solidFill>
              </a:rPr>
              <a:t>Это наглядно выражено в функциях красной нити, красного пояса, маркировки ритуальных полотенец, в структуру которых обязательно включена красная нить.</a:t>
            </a:r>
          </a:p>
          <a:p>
            <a:pPr algn="just">
              <a:buFont typeface="Wingdings" pitchFamily="2" charset="2"/>
              <a:buChar char="Ø"/>
            </a:pPr>
            <a:r>
              <a:rPr lang="ru-RU" dirty="0" smtClean="0">
                <a:solidFill>
                  <a:schemeClr val="tx2">
                    <a:lumMod val="75000"/>
                  </a:schemeClr>
                </a:solidFill>
              </a:rPr>
              <a:t>В </a:t>
            </a:r>
            <a:r>
              <a:rPr lang="ru-RU" dirty="0" err="1" smtClean="0">
                <a:solidFill>
                  <a:schemeClr val="tx2">
                    <a:lumMod val="75000"/>
                  </a:schemeClr>
                </a:solidFill>
              </a:rPr>
              <a:t>Пермогорской</a:t>
            </a:r>
            <a:r>
              <a:rPr lang="ru-RU" dirty="0" smtClean="0">
                <a:solidFill>
                  <a:schemeClr val="tx2">
                    <a:lumMod val="75000"/>
                  </a:schemeClr>
                </a:solidFill>
              </a:rPr>
              <a:t> росписи обилие красного цвета. Красные каемки  в композициях , ленточных орнаментах,  в растительных мотивах и </a:t>
            </a:r>
            <a:r>
              <a:rPr lang="ru-RU" dirty="0" err="1" smtClean="0">
                <a:solidFill>
                  <a:schemeClr val="tx2">
                    <a:lumMod val="75000"/>
                  </a:schemeClr>
                </a:solidFill>
              </a:rPr>
              <a:t>тд</a:t>
            </a:r>
            <a:r>
              <a:rPr lang="ru-RU" dirty="0" smtClean="0">
                <a:solidFill>
                  <a:schemeClr val="tx2">
                    <a:lumMod val="75000"/>
                  </a:schemeClr>
                </a:solidFill>
              </a:rPr>
              <a:t>.</a:t>
            </a:r>
          </a:p>
          <a:p>
            <a:pPr algn="just">
              <a:buFont typeface="Wingdings" pitchFamily="2" charset="2"/>
              <a:buChar char="Ø"/>
            </a:pPr>
            <a:endParaRPr lang="ru-RU" dirty="0" smtClean="0">
              <a:solidFill>
                <a:schemeClr val="tx2">
                  <a:lumMod val="75000"/>
                </a:schemeClr>
              </a:solidFill>
            </a:endParaRPr>
          </a:p>
          <a:p>
            <a:endParaRPr lang="ru-RU" dirty="0" smtClean="0">
              <a:solidFill>
                <a:schemeClr val="tx2">
                  <a:lumMod val="75000"/>
                </a:schemeClr>
              </a:solidFill>
            </a:endParaRPr>
          </a:p>
          <a:p>
            <a:endParaRPr lang="ru-RU" dirty="0" smtClean="0">
              <a:solidFill>
                <a:schemeClr val="tx2">
                  <a:lumMod val="75000"/>
                </a:schemeClr>
              </a:solidFill>
            </a:endParaRPr>
          </a:p>
          <a:p>
            <a:endParaRPr lang="ru-RU" dirty="0" smtClean="0">
              <a:solidFill>
                <a:schemeClr val="tx2">
                  <a:lumMod val="75000"/>
                </a:schemeClr>
              </a:solidFill>
            </a:endParaRPr>
          </a:p>
          <a:p>
            <a:endParaRPr lang="ru-RU" dirty="0" smtClean="0">
              <a:solidFill>
                <a:schemeClr val="tx2">
                  <a:lumMod val="75000"/>
                </a:schemeClr>
              </a:solidFill>
            </a:endParaRPr>
          </a:p>
          <a:p>
            <a:endParaRPr lang="ru-RU" dirty="0" smtClean="0">
              <a:solidFill>
                <a:schemeClr val="tx2">
                  <a:lumMod val="75000"/>
                </a:schemeClr>
              </a:solidFill>
            </a:endParaRPr>
          </a:p>
          <a:p>
            <a:endParaRPr lang="ru-RU" dirty="0">
              <a:solidFill>
                <a:schemeClr val="tx2">
                  <a:lumMod val="75000"/>
                </a:schemeClr>
              </a:solidFill>
            </a:endParaRPr>
          </a:p>
        </p:txBody>
      </p:sp>
      <p:sp>
        <p:nvSpPr>
          <p:cNvPr id="4" name="Облако 3"/>
          <p:cNvSpPr/>
          <p:nvPr/>
        </p:nvSpPr>
        <p:spPr>
          <a:xfrm>
            <a:off x="285720" y="357166"/>
            <a:ext cx="1571636" cy="1285884"/>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Ирина\Documents\lastscan\пермог рос\двина5.jpg"/>
          <p:cNvPicPr>
            <a:picLocks noChangeAspect="1" noChangeArrowheads="1"/>
          </p:cNvPicPr>
          <p:nvPr/>
        </p:nvPicPr>
        <p:blipFill>
          <a:blip r:embed="rId2" cstate="print"/>
          <a:srcRect l="16105" t="10134" r="15022" b="9385"/>
          <a:stretch>
            <a:fillRect/>
          </a:stretch>
        </p:blipFill>
        <p:spPr bwMode="auto">
          <a:xfrm rot="16200000">
            <a:off x="4141802" y="3831722"/>
            <a:ext cx="2173756" cy="3511452"/>
          </a:xfrm>
          <a:prstGeom prst="rect">
            <a:avLst/>
          </a:prstGeom>
          <a:noFill/>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2143108" y="0"/>
            <a:ext cx="6715172" cy="4801314"/>
          </a:xfrm>
          <a:prstGeom prst="rect">
            <a:avLst/>
          </a:prstGeom>
          <a:noFill/>
        </p:spPr>
        <p:txBody>
          <a:bodyPr wrap="square" rtlCol="0">
            <a:spAutoFit/>
          </a:bodyPr>
          <a:lstStyle/>
          <a:p>
            <a:pPr algn="just">
              <a:buFont typeface="Wingdings" pitchFamily="2" charset="2"/>
              <a:buChar char="Ø"/>
            </a:pPr>
            <a:r>
              <a:rPr lang="ru-RU" dirty="0" smtClean="0">
                <a:solidFill>
                  <a:schemeClr val="tx2">
                    <a:lumMod val="75000"/>
                  </a:schemeClr>
                </a:solidFill>
              </a:rPr>
              <a:t>Желтый – цвет солнца, света, а если он и выступает в роли золотого, то это цвет предстает как знак избранничества, счастья, и высшего суда.</a:t>
            </a:r>
          </a:p>
          <a:p>
            <a:endParaRPr lang="ru-RU" dirty="0" smtClean="0"/>
          </a:p>
          <a:p>
            <a:pPr algn="just">
              <a:buFont typeface="Wingdings" pitchFamily="2" charset="2"/>
              <a:buChar char="Ø"/>
            </a:pPr>
            <a:endParaRPr lang="ru-RU" dirty="0" smtClean="0"/>
          </a:p>
          <a:p>
            <a:pPr algn="just">
              <a:buFont typeface="Wingdings" pitchFamily="2" charset="2"/>
              <a:buChar char="Ø"/>
            </a:pPr>
            <a:r>
              <a:rPr lang="ru-RU" dirty="0" smtClean="0"/>
              <a:t> </a:t>
            </a:r>
            <a:r>
              <a:rPr lang="ru-RU" dirty="0" smtClean="0">
                <a:solidFill>
                  <a:schemeClr val="tx2">
                    <a:lumMod val="75000"/>
                  </a:schemeClr>
                </a:solidFill>
              </a:rPr>
              <a:t>Зеленый цвет, зеленое - в народной культуре соотносятся с растительностью, изменчивостью, незрелостью, молодостью. </a:t>
            </a:r>
          </a:p>
          <a:p>
            <a:endParaRPr lang="ru-RU" dirty="0" smtClean="0"/>
          </a:p>
          <a:p>
            <a:endParaRPr lang="ru-RU" dirty="0" smtClean="0"/>
          </a:p>
          <a:p>
            <a:pPr>
              <a:buFont typeface="Wingdings" pitchFamily="2" charset="2"/>
              <a:buChar char="Ø"/>
            </a:pPr>
            <a:r>
              <a:rPr lang="ru-RU" dirty="0" smtClean="0">
                <a:solidFill>
                  <a:schemeClr val="tx2">
                    <a:lumMod val="75000"/>
                  </a:schemeClr>
                </a:solidFill>
              </a:rPr>
              <a:t>Синий - цвет неба, в сочетании с белым –цвет чистоты.</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6" name="Облако 5"/>
          <p:cNvSpPr/>
          <p:nvPr/>
        </p:nvSpPr>
        <p:spPr>
          <a:xfrm rot="2279674">
            <a:off x="190454" y="257492"/>
            <a:ext cx="1190730" cy="1028706"/>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ко 6"/>
          <p:cNvSpPr/>
          <p:nvPr/>
        </p:nvSpPr>
        <p:spPr>
          <a:xfrm rot="2655506">
            <a:off x="717603" y="970407"/>
            <a:ext cx="1182947" cy="1104547"/>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лако 7"/>
          <p:cNvSpPr/>
          <p:nvPr/>
        </p:nvSpPr>
        <p:spPr>
          <a:xfrm rot="3296585">
            <a:off x="205361" y="1729755"/>
            <a:ext cx="1126266" cy="1087335"/>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http://www.webartplus.narod.ru/sevdvin/dvin1.jpg"/>
          <p:cNvPicPr/>
          <p:nvPr/>
        </p:nvPicPr>
        <p:blipFill>
          <a:blip r:embed="rId2"/>
          <a:srcRect t="2353" b="2353"/>
          <a:stretch>
            <a:fillRect/>
          </a:stretch>
        </p:blipFill>
        <p:spPr bwMode="auto">
          <a:xfrm>
            <a:off x="3071802" y="3071810"/>
            <a:ext cx="3387712" cy="3143272"/>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57233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51" name="Rectangle 3"/>
          <p:cNvSpPr>
            <a:spLocks noChangeArrowheads="1"/>
          </p:cNvSpPr>
          <p:nvPr/>
        </p:nvSpPr>
        <p:spPr bwMode="auto">
          <a:xfrm>
            <a:off x="2500298" y="4985979"/>
            <a:ext cx="442915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14282" y="214291"/>
            <a:ext cx="8715436" cy="2215991"/>
          </a:xfrm>
          <a:prstGeom prst="rect">
            <a:avLst/>
          </a:prstGeom>
          <a:noFill/>
        </p:spPr>
        <p:txBody>
          <a:bodyPr wrap="square" rtlCol="0">
            <a:spAutoFit/>
          </a:bodyPr>
          <a:lstStyle/>
          <a:p>
            <a:pPr algn="just"/>
            <a:r>
              <a:rPr lang="ru-RU" dirty="0" smtClean="0">
                <a:solidFill>
                  <a:srgbClr val="002060"/>
                </a:solidFill>
              </a:rPr>
              <a:t>Геометрические фигуры из которых складываются простейшие узоры, несли когда- то  огромную смысловую нагрузку  и являлись охранными знаками.</a:t>
            </a:r>
          </a:p>
          <a:p>
            <a:r>
              <a:rPr lang="ru-RU" dirty="0" smtClean="0">
                <a:solidFill>
                  <a:srgbClr val="002060"/>
                </a:solidFill>
              </a:rPr>
              <a:t>                                                      </a:t>
            </a:r>
            <a:r>
              <a:rPr lang="ru-RU" b="1" dirty="0" smtClean="0">
                <a:solidFill>
                  <a:srgbClr val="002060"/>
                </a:solidFill>
              </a:rPr>
              <a:t>Орнамент из треугольников.</a:t>
            </a:r>
          </a:p>
          <a:p>
            <a:endParaRPr lang="ru-RU" sz="1400" dirty="0" smtClean="0">
              <a:solidFill>
                <a:srgbClr val="002060"/>
              </a:solidFill>
            </a:endParaRPr>
          </a:p>
          <a:p>
            <a:endParaRPr lang="ru-RU" sz="1400" dirty="0" smtClean="0">
              <a:solidFill>
                <a:srgbClr val="002060"/>
              </a:solidFill>
            </a:endParaRPr>
          </a:p>
          <a:p>
            <a:endParaRPr lang="ru-RU" sz="1400" dirty="0" smtClean="0">
              <a:solidFill>
                <a:srgbClr val="002060"/>
              </a:solidFill>
            </a:endParaRPr>
          </a:p>
          <a:p>
            <a:endParaRPr lang="ru-RU" sz="1400" dirty="0" smtClean="0">
              <a:solidFill>
                <a:srgbClr val="002060"/>
              </a:solidFill>
            </a:endParaRPr>
          </a:p>
          <a:p>
            <a:endParaRPr lang="ru-RU" sz="1400" dirty="0" smtClean="0">
              <a:solidFill>
                <a:srgbClr val="002060"/>
              </a:solidFill>
            </a:endParaRPr>
          </a:p>
          <a:p>
            <a:endParaRPr lang="ru-RU" sz="1400" dirty="0">
              <a:solidFill>
                <a:srgbClr val="002060"/>
              </a:solidFill>
            </a:endParaRPr>
          </a:p>
        </p:txBody>
      </p:sp>
      <p:sp>
        <p:nvSpPr>
          <p:cNvPr id="9" name="TextBox 8"/>
          <p:cNvSpPr txBox="1"/>
          <p:nvPr/>
        </p:nvSpPr>
        <p:spPr>
          <a:xfrm>
            <a:off x="571472" y="979468"/>
            <a:ext cx="7929618" cy="5601533"/>
          </a:xfrm>
          <a:prstGeom prst="rect">
            <a:avLst/>
          </a:prstGeom>
          <a:noFill/>
        </p:spPr>
        <p:txBody>
          <a:bodyPr wrap="square" rtlCol="0">
            <a:spAutoFit/>
          </a:bodyPr>
          <a:lstStyle/>
          <a:p>
            <a:pPr algn="just"/>
            <a:endParaRPr lang="ru-RU" dirty="0" smtClean="0">
              <a:solidFill>
                <a:srgbClr val="002060"/>
              </a:solidFill>
            </a:endParaRPr>
          </a:p>
          <a:p>
            <a:pPr algn="just">
              <a:buFont typeface="Wingdings" pitchFamily="2" charset="2"/>
              <a:buChar char="Ø"/>
            </a:pPr>
            <a:r>
              <a:rPr lang="ru-RU" dirty="0" smtClean="0">
                <a:solidFill>
                  <a:srgbClr val="002060"/>
                </a:solidFill>
              </a:rPr>
              <a:t>Триединая природа вселенной: Небо, Земля, Человек; отец, мать, дитя; человек как тело, душа и дух; мистическое число три; тройка, первая из плоских фигур. Отсюда символ поверхности вообще.</a:t>
            </a:r>
            <a:br>
              <a:rPr lang="ru-RU" dirty="0" smtClean="0">
                <a:solidFill>
                  <a:srgbClr val="002060"/>
                </a:solidFill>
              </a:rPr>
            </a:br>
            <a:endParaRPr lang="ru-RU" dirty="0" smtClean="0">
              <a:solidFill>
                <a:srgbClr val="002060"/>
              </a:solidFill>
            </a:endParaRPr>
          </a:p>
          <a:p>
            <a:pPr algn="just">
              <a:buFont typeface="Wingdings" pitchFamily="2" charset="2"/>
              <a:buChar char="Ø"/>
            </a:pPr>
            <a:r>
              <a:rPr lang="ru-RU" dirty="0" smtClean="0">
                <a:solidFill>
                  <a:srgbClr val="002060"/>
                </a:solidFill>
              </a:rPr>
              <a:t>Треугольник, обращенный вершиной вверх, является солнечным и имеет символику жизни, огня, пламени, жара (отсюда горизонтальная линия, символизирующая воздух), мужское начало, духовный мир; это также троица любви, истины и мудрости. </a:t>
            </a:r>
          </a:p>
          <a:p>
            <a:pPr algn="just"/>
            <a:endParaRPr lang="ru-RU" dirty="0" smtClean="0">
              <a:solidFill>
                <a:srgbClr val="002060"/>
              </a:solidFill>
            </a:endParaRPr>
          </a:p>
          <a:p>
            <a:pPr algn="just">
              <a:buFont typeface="Wingdings" pitchFamily="2" charset="2"/>
              <a:buChar char="Ø"/>
            </a:pPr>
            <a:r>
              <a:rPr lang="ru-RU" dirty="0" smtClean="0">
                <a:solidFill>
                  <a:srgbClr val="002060"/>
                </a:solidFill>
              </a:rPr>
              <a:t>Треугольник, обращенный вершиной вниз, является лунным и имеет символику женского начала, воды, холода, природы, тела. Символизирует Великую Мать как родительницу. Горизонтальная линия - это земля.</a:t>
            </a:r>
          </a:p>
          <a:p>
            <a:pPr algn="just">
              <a:buFont typeface="Wingdings" pitchFamily="2" charset="2"/>
              <a:buChar char="Ø"/>
            </a:pPr>
            <a:endParaRPr lang="ru-RU" dirty="0" smtClean="0">
              <a:solidFill>
                <a:srgbClr val="002060"/>
              </a:solidFill>
            </a:endParaRPr>
          </a:p>
          <a:p>
            <a:pPr algn="just">
              <a:buFont typeface="Wingdings" pitchFamily="2" charset="2"/>
              <a:buChar char="Ø"/>
            </a:pPr>
            <a:r>
              <a:rPr lang="ru-RU" dirty="0" smtClean="0">
                <a:solidFill>
                  <a:srgbClr val="002060"/>
                </a:solidFill>
              </a:rPr>
              <a:t>В символике горы и пещеры, гора - это мужской, обращенный вверх треугольник, а пещера - треугольник женский, обращенный вершиной вниз. </a:t>
            </a:r>
          </a:p>
          <a:p>
            <a:endParaRPr lang="ru-RU" sz="1400" dirty="0" smtClean="0"/>
          </a:p>
          <a:p>
            <a:endParaRPr lang="ru-RU" sz="1400" dirty="0" smtClean="0"/>
          </a:p>
          <a:p>
            <a:endParaRPr lang="ru-RU" sz="1400" dirty="0" smtClean="0"/>
          </a:p>
          <a:p>
            <a:endParaRPr lang="ru-RU" sz="1400" dirty="0" smtClean="0"/>
          </a:p>
          <a:p>
            <a:endParaRPr lang="ru-RU" sz="1400" dirty="0"/>
          </a:p>
        </p:txBody>
      </p:sp>
      <p:pic>
        <p:nvPicPr>
          <p:cNvPr id="1026" name="Picture 2" descr="gfqwe"/>
          <p:cNvPicPr>
            <a:picLocks noChangeAspect="1" noChangeArrowheads="1"/>
          </p:cNvPicPr>
          <p:nvPr/>
        </p:nvPicPr>
        <p:blipFill>
          <a:blip r:embed="rId2"/>
          <a:srcRect l="4262" t="71358" r="4829" b="19860"/>
          <a:stretch>
            <a:fillRect/>
          </a:stretch>
        </p:blipFill>
        <p:spPr bwMode="auto">
          <a:xfrm>
            <a:off x="928662" y="5715016"/>
            <a:ext cx="7358114" cy="642942"/>
          </a:xfrm>
          <a:prstGeom prst="rect">
            <a:avLst/>
          </a:prstGeom>
          <a:noFill/>
          <a:ln w="9525">
            <a:solidFill>
              <a:srgbClr val="FF0000"/>
            </a:solidFill>
            <a:miter lim="800000"/>
            <a:headEnd/>
            <a:tailEnd/>
          </a:ln>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0"/>
            <a:ext cx="9144000" cy="757233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dirty="0" smtClean="0"/>
          </a:p>
        </p:txBody>
      </p:sp>
      <p:pic>
        <p:nvPicPr>
          <p:cNvPr id="5" name="Picture 2" descr="C:\Users\Ирина\Documents\lastscan\пермог рос\двина4.jpg"/>
          <p:cNvPicPr>
            <a:picLocks noChangeAspect="1" noChangeArrowheads="1"/>
          </p:cNvPicPr>
          <p:nvPr/>
        </p:nvPicPr>
        <p:blipFill>
          <a:blip r:embed="rId2"/>
          <a:srcRect l="54612" r="33616" b="49696"/>
          <a:stretch>
            <a:fillRect/>
          </a:stretch>
        </p:blipFill>
        <p:spPr bwMode="auto">
          <a:xfrm rot="16200000">
            <a:off x="4345899" y="4440920"/>
            <a:ext cx="952269" cy="3357586"/>
          </a:xfrm>
          <a:prstGeom prst="rect">
            <a:avLst/>
          </a:prstGeom>
          <a:noFill/>
        </p:spPr>
      </p:pic>
      <p:sp>
        <p:nvSpPr>
          <p:cNvPr id="7" name="TextBox 6"/>
          <p:cNvSpPr txBox="1"/>
          <p:nvPr/>
        </p:nvSpPr>
        <p:spPr>
          <a:xfrm>
            <a:off x="3143240" y="0"/>
            <a:ext cx="3071834" cy="646331"/>
          </a:xfrm>
          <a:prstGeom prst="rect">
            <a:avLst/>
          </a:prstGeom>
          <a:noFill/>
        </p:spPr>
        <p:txBody>
          <a:bodyPr wrap="square" rtlCol="0">
            <a:spAutoFit/>
          </a:bodyPr>
          <a:lstStyle/>
          <a:p>
            <a:endParaRPr lang="ru-RU" b="1" dirty="0" smtClean="0">
              <a:solidFill>
                <a:srgbClr val="002060"/>
              </a:solidFill>
              <a:ea typeface="Times New Roman" pitchFamily="18" charset="0"/>
              <a:cs typeface="Times New Roman" pitchFamily="18" charset="0"/>
            </a:endParaRPr>
          </a:p>
          <a:p>
            <a:r>
              <a:rPr lang="ru-RU" b="1" dirty="0" smtClean="0">
                <a:solidFill>
                  <a:srgbClr val="002060"/>
                </a:solidFill>
                <a:ea typeface="Times New Roman" pitchFamily="18" charset="0"/>
                <a:cs typeface="Times New Roman" pitchFamily="18" charset="0"/>
              </a:rPr>
              <a:t>Ромбический орнамент.</a:t>
            </a:r>
            <a:endParaRPr lang="ru-RU" b="1" dirty="0">
              <a:solidFill>
                <a:srgbClr val="002060"/>
              </a:solidFill>
            </a:endParaRPr>
          </a:p>
        </p:txBody>
      </p:sp>
      <p:sp>
        <p:nvSpPr>
          <p:cNvPr id="8" name="TextBox 7"/>
          <p:cNvSpPr txBox="1"/>
          <p:nvPr/>
        </p:nvSpPr>
        <p:spPr>
          <a:xfrm>
            <a:off x="857224" y="642918"/>
            <a:ext cx="7500990" cy="5078313"/>
          </a:xfrm>
          <a:prstGeom prst="rect">
            <a:avLst/>
          </a:prstGeom>
          <a:noFill/>
        </p:spPr>
        <p:txBody>
          <a:bodyPr wrap="square" rtlCol="0">
            <a:spAutoFit/>
          </a:bodyPr>
          <a:lstStyle/>
          <a:p>
            <a:pPr fontAlgn="base">
              <a:spcBef>
                <a:spcPct val="0"/>
              </a:spcBef>
              <a:spcAft>
                <a:spcPct val="0"/>
              </a:spcAft>
              <a:buFont typeface="Wingdings" pitchFamily="2" charset="2"/>
              <a:buChar char="Ø"/>
            </a:pPr>
            <a:r>
              <a:rPr lang="ru-RU" dirty="0" smtClean="0">
                <a:solidFill>
                  <a:srgbClr val="002060"/>
                </a:solidFill>
              </a:rPr>
              <a:t>Ромб - по сути, производное от двух соединенных своими основаниями треугольников.</a:t>
            </a:r>
          </a:p>
          <a:p>
            <a:pPr algn="just" fontAlgn="base">
              <a:spcBef>
                <a:spcPct val="0"/>
              </a:spcBef>
              <a:spcAft>
                <a:spcPct val="0"/>
              </a:spcAft>
              <a:buFont typeface="Wingdings" pitchFamily="2" charset="2"/>
              <a:buChar char="Ø"/>
            </a:pPr>
            <a:r>
              <a:rPr lang="ru-RU" dirty="0" smtClean="0">
                <a:solidFill>
                  <a:srgbClr val="002060"/>
                </a:solidFill>
              </a:rPr>
              <a:t>Ромб считался универсальным символом плодородия, чадородия, продолжения жизни, т.е. символом женского начала  в природе, охраняемые Божественным Светом и направленные на четыре стороны света. </a:t>
            </a:r>
          </a:p>
          <a:p>
            <a:pPr algn="just" fontAlgn="base">
              <a:spcBef>
                <a:spcPct val="0"/>
              </a:spcBef>
              <a:spcAft>
                <a:spcPct val="0"/>
              </a:spcAft>
              <a:buFont typeface="Wingdings" pitchFamily="2" charset="2"/>
              <a:buChar char="Ø"/>
            </a:pPr>
            <a:r>
              <a:rPr lang="ru-RU" dirty="0" smtClean="0">
                <a:solidFill>
                  <a:srgbClr val="002060"/>
                </a:solidFill>
                <a:latin typeface="Calibri" pitchFamily="34" charset="0"/>
                <a:ea typeface="Times New Roman" pitchFamily="18" charset="0"/>
                <a:cs typeface="Times New Roman" pitchFamily="18" charset="0"/>
              </a:rPr>
              <a:t>Ромбический орнамент, соответствует главному источнику благоденствия, сам становился магическим символом удачи и блага, успешной охоты и сытости, обилия и плодовитости. </a:t>
            </a:r>
            <a:r>
              <a:rPr lang="ru-RU" dirty="0" smtClean="0">
                <a:solidFill>
                  <a:srgbClr val="002060"/>
                </a:solidFill>
              </a:rPr>
              <a:t>Изображаемые семена, шишки, плоды, заключенные в древние ромбические фигуры, - так же символы плодородия. </a:t>
            </a:r>
            <a:endParaRPr lang="ru-RU" dirty="0" smtClean="0">
              <a:solidFill>
                <a:srgbClr val="002060"/>
              </a:solidFill>
              <a:latin typeface="Calibri" pitchFamily="34" charset="0"/>
              <a:ea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ru-RU" dirty="0" smtClean="0">
                <a:solidFill>
                  <a:srgbClr val="002060"/>
                </a:solidFill>
                <a:latin typeface="Calibri" pitchFamily="34" charset="0"/>
                <a:ea typeface="Times New Roman" pitchFamily="18" charset="0"/>
                <a:cs typeface="Times New Roman" pitchFamily="18" charset="0"/>
              </a:rPr>
              <a:t>Ромб с точками –знак засеянной нивы.</a:t>
            </a:r>
            <a:r>
              <a:rPr lang="ru-RU" dirty="0" smtClean="0">
                <a:solidFill>
                  <a:srgbClr val="002060"/>
                </a:solidFill>
              </a:rPr>
              <a:t> </a:t>
            </a:r>
          </a:p>
          <a:p>
            <a:pPr algn="just" fontAlgn="base">
              <a:spcBef>
                <a:spcPct val="0"/>
              </a:spcBef>
              <a:spcAft>
                <a:spcPct val="0"/>
              </a:spcAft>
            </a:pPr>
            <a:r>
              <a:rPr lang="ru-RU" dirty="0" err="1" smtClean="0">
                <a:solidFill>
                  <a:srgbClr val="002060"/>
                </a:solidFill>
              </a:rPr>
              <a:t>Ромбо</a:t>
            </a:r>
            <a:r>
              <a:rPr lang="ru-RU" dirty="0" smtClean="0">
                <a:solidFill>
                  <a:srgbClr val="002060"/>
                </a:solidFill>
              </a:rPr>
              <a:t> ‑ точечный знак на прялке символизировал землю, пашню, расположенную между полдневным и «ночным», подземным солнцем.</a:t>
            </a:r>
            <a:r>
              <a:rPr lang="ru-RU" dirty="0" smtClean="0"/>
              <a:t> </a:t>
            </a:r>
            <a:endParaRPr lang="ru-RU" dirty="0" smtClean="0">
              <a:solidFill>
                <a:srgbClr val="002060"/>
              </a:solidFill>
            </a:endParaRPr>
          </a:p>
          <a:p>
            <a:pPr fontAlgn="base">
              <a:spcBef>
                <a:spcPct val="0"/>
              </a:spcBef>
              <a:spcAft>
                <a:spcPct val="0"/>
              </a:spcAft>
            </a:pPr>
            <a:endParaRPr lang="ru-RU" dirty="0" smtClean="0">
              <a:latin typeface="Calibri" pitchFamily="34" charset="0"/>
              <a:ea typeface="Times New Roman" pitchFamily="18" charset="0"/>
              <a:cs typeface="Times New Roman" pitchFamily="18" charset="0"/>
            </a:endParaRPr>
          </a:p>
          <a:p>
            <a:pPr fontAlgn="base">
              <a:spcBef>
                <a:spcPct val="0"/>
              </a:spcBef>
              <a:spcAft>
                <a:spcPct val="0"/>
              </a:spcAft>
            </a:pPr>
            <a:endParaRPr lang="ru-RU" dirty="0" smtClean="0">
              <a:latin typeface="Calibri" pitchFamily="34" charset="0"/>
              <a:cs typeface="Times New Roman" pitchFamily="18" charset="0"/>
            </a:endParaRPr>
          </a:p>
          <a:p>
            <a:pPr fontAlgn="base">
              <a:spcBef>
                <a:spcPct val="0"/>
              </a:spcBef>
              <a:spcAft>
                <a:spcPct val="0"/>
              </a:spcAft>
            </a:pPr>
            <a:endParaRPr lang="ru-RU" dirty="0" smtClean="0">
              <a:latin typeface="Calibri" pitchFamily="34" charset="0"/>
              <a:cs typeface="Times New Roman" pitchFamily="18" charset="0"/>
            </a:endParaRPr>
          </a:p>
          <a:p>
            <a:pPr fontAlgn="base">
              <a:spcBef>
                <a:spcPct val="0"/>
              </a:spcBef>
              <a:spcAft>
                <a:spcPct val="0"/>
              </a:spcAft>
            </a:pPr>
            <a:endParaRPr lang="ru-RU" dirty="0" smtClean="0">
              <a:latin typeface="Calibri" pitchFamily="34" charset="0"/>
              <a:cs typeface="Times New Roman" pitchFamily="18" charset="0"/>
            </a:endParaRPr>
          </a:p>
        </p:txBody>
      </p:sp>
      <p:pic>
        <p:nvPicPr>
          <p:cNvPr id="2050" name="Picture 2" descr="gfqwe"/>
          <p:cNvPicPr>
            <a:picLocks noChangeAspect="1" noChangeArrowheads="1"/>
          </p:cNvPicPr>
          <p:nvPr/>
        </p:nvPicPr>
        <p:blipFill>
          <a:blip r:embed="rId3"/>
          <a:srcRect l="1056" t="85494"/>
          <a:stretch>
            <a:fillRect/>
          </a:stretch>
        </p:blipFill>
        <p:spPr bwMode="auto">
          <a:xfrm>
            <a:off x="928662" y="4714884"/>
            <a:ext cx="7572428" cy="71438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1794</Words>
  <Application>Microsoft Office PowerPoint</Application>
  <PresentationFormat>Экран (4:3)</PresentationFormat>
  <Paragraphs>161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Семантика Пермогорской росписи</dc:title>
  <dc:creator>Ирина</dc:creator>
  <cp:lastModifiedBy>Ирина</cp:lastModifiedBy>
  <cp:revision>87</cp:revision>
  <dcterms:created xsi:type="dcterms:W3CDTF">2012-12-10T18:40:41Z</dcterms:created>
  <dcterms:modified xsi:type="dcterms:W3CDTF">2012-12-22T06:49:24Z</dcterms:modified>
</cp:coreProperties>
</file>